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aleway"/>
      <p:regular r:id="rId24"/>
      <p:bold r:id="rId25"/>
      <p:italic r:id="rId26"/>
      <p:boldItalic r:id="rId27"/>
    </p:embeddedFont>
    <p:embeddedFont>
      <p:font typeface="Lato"/>
      <p:regular r:id="rId28"/>
      <p:bold r:id="rId29"/>
      <p:italic r:id="rId30"/>
      <p:boldItalic r:id="rId31"/>
    </p:embeddedFont>
    <p:embeddedFont>
      <p:font typeface="Montserrat"/>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398FDE8-0F73-43BA-A3BB-BA4CFFE35039}">
  <a:tblStyle styleId="{A398FDE8-0F73-43BA-A3BB-BA4CFFE3503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aleway-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Lato-regular.fntdata"/><Relationship Id="rId27" Type="http://schemas.openxmlformats.org/officeDocument/2006/relationships/font" Target="fonts/Raleway-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5.xml"/><Relationship Id="rId33" Type="http://schemas.openxmlformats.org/officeDocument/2006/relationships/font" Target="fonts/Montserrat-bold.fntdata"/><Relationship Id="rId10" Type="http://schemas.openxmlformats.org/officeDocument/2006/relationships/slide" Target="slides/slide4.xml"/><Relationship Id="rId32" Type="http://schemas.openxmlformats.org/officeDocument/2006/relationships/font" Target="fonts/Montserrat-regular.fntdata"/><Relationship Id="rId13" Type="http://schemas.openxmlformats.org/officeDocument/2006/relationships/slide" Target="slides/slide7.xml"/><Relationship Id="rId35" Type="http://schemas.openxmlformats.org/officeDocument/2006/relationships/font" Target="fonts/Montserrat-boldItalic.fntdata"/><Relationship Id="rId12" Type="http://schemas.openxmlformats.org/officeDocument/2006/relationships/slide" Target="slides/slide6.xml"/><Relationship Id="rId34" Type="http://schemas.openxmlformats.org/officeDocument/2006/relationships/font" Target="fonts/Montserrat-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00e2c02929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00e2c02929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00e2c02929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00e2c02929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00e2c02929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00e2c02929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00e2c02929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00e2c02929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00e2c02929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00e2c02929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f39318be90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f39318be90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00e2c02929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00e2c02929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00e2c02929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00e2c02929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00e2c02929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00e2c02929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00e2c02929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00e2c02929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00e2c02929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00e2c02929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00e2c02929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00e2c02929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00e2c02929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00e2c02929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00e2c02929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00e2c02929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00e2c02929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00e2c02929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00e2c02929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00e2c02929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cisco.com/c/en/us/solutions/collateral/executive-perspectives/annual-internet-report/white-paper-c11-741490.html" TargetMode="External"/><Relationship Id="rId4" Type="http://schemas.openxmlformats.org/officeDocument/2006/relationships/hyperlink" Target="https://www.fortinet.com/resources/cyberglossary/ddos-attac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hyperlink" Target="https://www.cimcor.com/blog/10-smart-ways-to-mitigate-overlooked-network-security-risks" TargetMode="External"/><Relationship Id="rId5" Type="http://schemas.openxmlformats.org/officeDocument/2006/relationships/hyperlink" Target="https://www.cimcor.com/blog/5-network-security-best-practices-implement-2017"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hyperlink" Target="https://www.python.or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bloomberg.com/opinion/articles/2019-05-14/whatsapp-hack-shows-end-to-end-encryption-is-pointles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mckinsey.com/capabilities/risk-and-resilience/our-insights/insider-threat-the-human-element-of-cyberrisk" TargetMode="Externa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71" name="Shape 71"/>
        <p:cNvGrpSpPr/>
        <p:nvPr/>
      </p:nvGrpSpPr>
      <p:grpSpPr>
        <a:xfrm>
          <a:off x="0" y="0"/>
          <a:ext cx="0" cy="0"/>
          <a:chOff x="0" y="0"/>
          <a:chExt cx="0" cy="0"/>
        </a:xfrm>
      </p:grpSpPr>
      <p:sp>
        <p:nvSpPr>
          <p:cNvPr id="72" name="Google Shape;72;p13"/>
          <p:cNvSpPr txBox="1"/>
          <p:nvPr>
            <p:ph type="title"/>
          </p:nvPr>
        </p:nvSpPr>
        <p:spPr>
          <a:xfrm>
            <a:off x="423600" y="618997"/>
            <a:ext cx="8296800" cy="228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t/>
            </a:r>
            <a:endParaRPr sz="2500"/>
          </a:p>
          <a:p>
            <a:pPr indent="0" lvl="0" marL="0" rtl="0" algn="ctr">
              <a:spcBef>
                <a:spcPts val="0"/>
              </a:spcBef>
              <a:spcAft>
                <a:spcPts val="0"/>
              </a:spcAft>
              <a:buSzPts val="990"/>
              <a:buNone/>
            </a:pPr>
            <a:r>
              <a:rPr lang="en" sz="2500"/>
              <a:t>P</a:t>
            </a:r>
            <a:r>
              <a:rPr lang="en" sz="2500"/>
              <a:t>resentation</a:t>
            </a:r>
            <a:r>
              <a:rPr lang="en" sz="2500"/>
              <a:t> </a:t>
            </a:r>
            <a:r>
              <a:rPr lang="en" sz="2500"/>
              <a:t>on</a:t>
            </a:r>
            <a:endParaRPr sz="2500"/>
          </a:p>
          <a:p>
            <a:pPr indent="0" lvl="0" marL="0" rtl="0" algn="ctr">
              <a:spcBef>
                <a:spcPts val="0"/>
              </a:spcBef>
              <a:spcAft>
                <a:spcPts val="0"/>
              </a:spcAft>
              <a:buSzPts val="990"/>
              <a:buNone/>
            </a:pPr>
            <a:r>
              <a:rPr lang="en" sz="2500"/>
              <a:t>Networks and Networking Devices</a:t>
            </a:r>
            <a:endParaRPr sz="2500"/>
          </a:p>
          <a:p>
            <a:pPr indent="0" lvl="0" marL="0" rtl="0" algn="ctr">
              <a:spcBef>
                <a:spcPts val="0"/>
              </a:spcBef>
              <a:spcAft>
                <a:spcPts val="0"/>
              </a:spcAft>
              <a:buSzPts val="990"/>
              <a:buNone/>
            </a:pPr>
            <a:r>
              <a:t/>
            </a:r>
            <a:endParaRPr sz="2500"/>
          </a:p>
          <a:p>
            <a:pPr indent="0" lvl="0" marL="0" rtl="0" algn="ctr">
              <a:spcBef>
                <a:spcPts val="0"/>
              </a:spcBef>
              <a:spcAft>
                <a:spcPts val="0"/>
              </a:spcAft>
              <a:buClr>
                <a:schemeClr val="dk2"/>
              </a:buClr>
              <a:buSzPts val="1100"/>
              <a:buFont typeface="Arial"/>
              <a:buNone/>
            </a:pPr>
            <a:r>
              <a:rPr lang="en" sz="2500">
                <a:latin typeface="Lato"/>
                <a:ea typeface="Lato"/>
                <a:cs typeface="Lato"/>
                <a:sym typeface="Lato"/>
              </a:rPr>
              <a:t>Semester - 6</a:t>
            </a:r>
            <a:endParaRPr sz="2500">
              <a:latin typeface="Lato"/>
              <a:ea typeface="Lato"/>
              <a:cs typeface="Lato"/>
              <a:sym typeface="Lato"/>
            </a:endParaRPr>
          </a:p>
          <a:p>
            <a:pPr indent="0" lvl="0" marL="0" rtl="0" algn="ctr">
              <a:spcBef>
                <a:spcPts val="0"/>
              </a:spcBef>
              <a:spcAft>
                <a:spcPts val="0"/>
              </a:spcAft>
              <a:buSzPts val="1100"/>
              <a:buNone/>
            </a:pPr>
            <a:r>
              <a:rPr lang="en" sz="2500">
                <a:latin typeface="Lato"/>
                <a:ea typeface="Lato"/>
                <a:cs typeface="Lato"/>
                <a:sym typeface="Lato"/>
              </a:rPr>
              <a:t>Course Code - ITITC19</a:t>
            </a:r>
            <a:endParaRPr sz="2500">
              <a:latin typeface="Lato"/>
              <a:ea typeface="Lato"/>
              <a:cs typeface="Lato"/>
              <a:sym typeface="Lato"/>
            </a:endParaRPr>
          </a:p>
          <a:p>
            <a:pPr indent="0" lvl="0" marL="0" rtl="0" algn="ctr">
              <a:spcBef>
                <a:spcPts val="0"/>
              </a:spcBef>
              <a:spcAft>
                <a:spcPts val="0"/>
              </a:spcAft>
              <a:buSzPts val="1100"/>
              <a:buNone/>
            </a:pPr>
            <a:r>
              <a:t/>
            </a:r>
            <a:endParaRPr sz="2500">
              <a:latin typeface="Lato"/>
              <a:ea typeface="Lato"/>
              <a:cs typeface="Lato"/>
              <a:sym typeface="Lato"/>
            </a:endParaRPr>
          </a:p>
        </p:txBody>
      </p:sp>
      <p:sp>
        <p:nvSpPr>
          <p:cNvPr id="73" name="Google Shape;73;p13"/>
          <p:cNvSpPr txBox="1"/>
          <p:nvPr/>
        </p:nvSpPr>
        <p:spPr>
          <a:xfrm>
            <a:off x="1010425" y="3168987"/>
            <a:ext cx="7050600" cy="71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420">
                <a:solidFill>
                  <a:schemeClr val="lt1"/>
                </a:solidFill>
                <a:latin typeface="Raleway"/>
                <a:ea typeface="Raleway"/>
                <a:cs typeface="Raleway"/>
                <a:sym typeface="Raleway"/>
              </a:rPr>
              <a:t>S</a:t>
            </a:r>
            <a:r>
              <a:rPr b="1" lang="en" sz="1420">
                <a:solidFill>
                  <a:schemeClr val="lt1"/>
                </a:solidFill>
                <a:latin typeface="Raleway"/>
                <a:ea typeface="Raleway"/>
                <a:cs typeface="Raleway"/>
                <a:sym typeface="Raleway"/>
              </a:rPr>
              <a:t>ubmitted by</a:t>
            </a:r>
            <a:endParaRPr b="1" sz="2020">
              <a:solidFill>
                <a:schemeClr val="lt1"/>
              </a:solidFill>
              <a:latin typeface="Raleway"/>
              <a:ea typeface="Raleway"/>
              <a:cs typeface="Raleway"/>
              <a:sym typeface="Raleway"/>
            </a:endParaRPr>
          </a:p>
          <a:p>
            <a:pPr indent="0" lvl="0" marL="0" rtl="0" algn="ctr">
              <a:spcBef>
                <a:spcPts val="0"/>
              </a:spcBef>
              <a:spcAft>
                <a:spcPts val="0"/>
              </a:spcAft>
              <a:buNone/>
            </a:pPr>
            <a:r>
              <a:rPr b="1" lang="en" sz="2020">
                <a:solidFill>
                  <a:schemeClr val="lt1"/>
                </a:solidFill>
                <a:latin typeface="Raleway"/>
                <a:ea typeface="Raleway"/>
                <a:cs typeface="Raleway"/>
                <a:sym typeface="Raleway"/>
              </a:rPr>
              <a:t>Siddharth Anand - 2020UIT3131</a:t>
            </a:r>
            <a:endParaRPr sz="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33" name="Shape 133"/>
        <p:cNvGrpSpPr/>
        <p:nvPr/>
      </p:nvGrpSpPr>
      <p:grpSpPr>
        <a:xfrm>
          <a:off x="0" y="0"/>
          <a:ext cx="0" cy="0"/>
          <a:chOff x="0" y="0"/>
          <a:chExt cx="0" cy="0"/>
        </a:xfrm>
      </p:grpSpPr>
      <p:sp>
        <p:nvSpPr>
          <p:cNvPr id="134" name="Google Shape;134;p22"/>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900">
                <a:solidFill>
                  <a:schemeClr val="lt1"/>
                </a:solidFill>
              </a:rPr>
              <a:t>Current Security Concerns</a:t>
            </a:r>
            <a:endParaRPr sz="3900">
              <a:solidFill>
                <a:schemeClr val="lt1"/>
              </a:solidFill>
            </a:endParaRPr>
          </a:p>
        </p:txBody>
      </p:sp>
      <p:sp>
        <p:nvSpPr>
          <p:cNvPr id="135" name="Google Shape;135;p22"/>
          <p:cNvSpPr txBox="1"/>
          <p:nvPr/>
        </p:nvSpPr>
        <p:spPr>
          <a:xfrm>
            <a:off x="51750" y="1403850"/>
            <a:ext cx="6932100" cy="2801400"/>
          </a:xfrm>
          <a:prstGeom prst="rect">
            <a:avLst/>
          </a:prstGeom>
          <a:noFill/>
          <a:ln>
            <a:noFill/>
          </a:ln>
        </p:spPr>
        <p:txBody>
          <a:bodyPr anchorCtr="0" anchor="t" bIns="91425" lIns="91425" spcFirstLastPara="1" rIns="91425" wrap="square" tIns="91425">
            <a:spAutoFit/>
          </a:bodyPr>
          <a:lstStyle/>
          <a:p>
            <a:pPr indent="-136525" lvl="0" marL="548640" rtl="0" algn="l">
              <a:lnSpc>
                <a:spcPct val="115000"/>
              </a:lnSpc>
              <a:spcBef>
                <a:spcPts val="0"/>
              </a:spcBef>
              <a:spcAft>
                <a:spcPts val="0"/>
              </a:spcAft>
              <a:buClr>
                <a:schemeClr val="lt1"/>
              </a:buClr>
              <a:buSzPts val="2150"/>
              <a:buFont typeface="Montserrat"/>
              <a:buChar char="●"/>
            </a:pPr>
            <a:r>
              <a:rPr b="1" lang="en" sz="2150">
                <a:solidFill>
                  <a:schemeClr val="lt1"/>
                </a:solidFill>
                <a:latin typeface="Montserrat"/>
                <a:ea typeface="Montserrat"/>
                <a:cs typeface="Montserrat"/>
                <a:sym typeface="Montserrat"/>
              </a:rPr>
              <a:t> </a:t>
            </a:r>
            <a:r>
              <a:rPr b="1" lang="en" sz="2150">
                <a:solidFill>
                  <a:schemeClr val="lt1"/>
                </a:solidFill>
                <a:latin typeface="Montserrat"/>
                <a:ea typeface="Montserrat"/>
                <a:cs typeface="Montserrat"/>
                <a:sym typeface="Montserrat"/>
              </a:rPr>
              <a:t>Remote Work</a:t>
            </a:r>
            <a:endParaRPr b="1" sz="2150">
              <a:solidFill>
                <a:schemeClr val="lt1"/>
              </a:solidFill>
              <a:latin typeface="Montserrat"/>
              <a:ea typeface="Montserrat"/>
              <a:cs typeface="Montserrat"/>
              <a:sym typeface="Montserrat"/>
            </a:endParaRPr>
          </a:p>
          <a:p>
            <a:pPr indent="0" lvl="0" marL="91440" rtl="0" algn="l">
              <a:lnSpc>
                <a:spcPct val="115000"/>
              </a:lnSpc>
              <a:spcBef>
                <a:spcPts val="1400"/>
              </a:spcBef>
              <a:spcAft>
                <a:spcPts val="0"/>
              </a:spcAft>
              <a:buNone/>
            </a:pPr>
            <a:r>
              <a:t/>
            </a:r>
            <a:endParaRPr b="1" sz="2150">
              <a:solidFill>
                <a:schemeClr val="lt1"/>
              </a:solidFill>
              <a:latin typeface="Montserrat"/>
              <a:ea typeface="Montserrat"/>
              <a:cs typeface="Montserrat"/>
              <a:sym typeface="Montserrat"/>
            </a:endParaRPr>
          </a:p>
          <a:p>
            <a:pPr indent="-136525" lvl="0" marL="548640" rtl="0" algn="l">
              <a:lnSpc>
                <a:spcPct val="115000"/>
              </a:lnSpc>
              <a:spcBef>
                <a:spcPts val="1400"/>
              </a:spcBef>
              <a:spcAft>
                <a:spcPts val="0"/>
              </a:spcAft>
              <a:buClr>
                <a:schemeClr val="lt1"/>
              </a:buClr>
              <a:buSzPts val="2150"/>
              <a:buFont typeface="Montserrat"/>
              <a:buChar char="●"/>
            </a:pPr>
            <a:r>
              <a:rPr b="1" lang="en" sz="2150">
                <a:solidFill>
                  <a:schemeClr val="lt1"/>
                </a:solidFill>
                <a:latin typeface="Montserrat"/>
                <a:ea typeface="Montserrat"/>
                <a:cs typeface="Montserrat"/>
                <a:sym typeface="Montserrat"/>
              </a:rPr>
              <a:t> </a:t>
            </a:r>
            <a:r>
              <a:rPr b="1" lang="en" sz="2150">
                <a:solidFill>
                  <a:schemeClr val="lt1"/>
                </a:solidFill>
                <a:latin typeface="Montserrat"/>
                <a:ea typeface="Montserrat"/>
                <a:cs typeface="Montserrat"/>
                <a:sym typeface="Montserrat"/>
              </a:rPr>
              <a:t>Ransomware</a:t>
            </a:r>
            <a:endParaRPr b="1" sz="2150">
              <a:solidFill>
                <a:schemeClr val="lt1"/>
              </a:solidFill>
              <a:latin typeface="Montserrat"/>
              <a:ea typeface="Montserrat"/>
              <a:cs typeface="Montserrat"/>
              <a:sym typeface="Montserrat"/>
            </a:endParaRPr>
          </a:p>
          <a:p>
            <a:pPr indent="0" lvl="0" marL="0" rtl="0" algn="l">
              <a:lnSpc>
                <a:spcPct val="115000"/>
              </a:lnSpc>
              <a:spcBef>
                <a:spcPts val="1400"/>
              </a:spcBef>
              <a:spcAft>
                <a:spcPts val="0"/>
              </a:spcAft>
              <a:buNone/>
            </a:pPr>
            <a:r>
              <a:t/>
            </a:r>
            <a:endParaRPr b="1" sz="2150">
              <a:solidFill>
                <a:schemeClr val="lt1"/>
              </a:solidFill>
              <a:latin typeface="Montserrat"/>
              <a:ea typeface="Montserrat"/>
              <a:cs typeface="Montserrat"/>
              <a:sym typeface="Montserrat"/>
            </a:endParaRPr>
          </a:p>
          <a:p>
            <a:pPr indent="-136525" lvl="0" marL="548640" rtl="0" algn="l">
              <a:lnSpc>
                <a:spcPct val="115000"/>
              </a:lnSpc>
              <a:spcBef>
                <a:spcPts val="1400"/>
              </a:spcBef>
              <a:spcAft>
                <a:spcPts val="0"/>
              </a:spcAft>
              <a:buClr>
                <a:schemeClr val="lt1"/>
              </a:buClr>
              <a:buSzPts val="2150"/>
              <a:buFont typeface="Montserrat"/>
              <a:buChar char="●"/>
            </a:pPr>
            <a:r>
              <a:rPr b="1" lang="en" sz="2150">
                <a:solidFill>
                  <a:schemeClr val="lt1"/>
                </a:solidFill>
                <a:latin typeface="Montserrat"/>
                <a:ea typeface="Montserrat"/>
                <a:cs typeface="Montserrat"/>
                <a:sym typeface="Montserrat"/>
              </a:rPr>
              <a:t>Cloud Services</a:t>
            </a:r>
            <a:endParaRPr sz="2150">
              <a:solidFill>
                <a:schemeClr val="lt1"/>
              </a:solidFill>
              <a:latin typeface="Montserrat"/>
              <a:ea typeface="Montserrat"/>
              <a:cs typeface="Montserrat"/>
              <a:sym typeface="Montserrat"/>
            </a:endParaRPr>
          </a:p>
        </p:txBody>
      </p:sp>
      <p:pic>
        <p:nvPicPr>
          <p:cNvPr id="136" name="Google Shape;136;p22"/>
          <p:cNvPicPr preferRelativeResize="0"/>
          <p:nvPr/>
        </p:nvPicPr>
        <p:blipFill>
          <a:blip r:embed="rId3">
            <a:alphaModFix/>
          </a:blip>
          <a:stretch>
            <a:fillRect/>
          </a:stretch>
        </p:blipFill>
        <p:spPr>
          <a:xfrm>
            <a:off x="3821625" y="1294150"/>
            <a:ext cx="2129352" cy="1154075"/>
          </a:xfrm>
          <a:prstGeom prst="rect">
            <a:avLst/>
          </a:prstGeom>
          <a:noFill/>
          <a:ln>
            <a:noFill/>
          </a:ln>
        </p:spPr>
      </p:pic>
      <p:pic>
        <p:nvPicPr>
          <p:cNvPr id="137" name="Google Shape;137;p22"/>
          <p:cNvPicPr preferRelativeResize="0"/>
          <p:nvPr/>
        </p:nvPicPr>
        <p:blipFill>
          <a:blip r:embed="rId4">
            <a:alphaModFix/>
          </a:blip>
          <a:stretch>
            <a:fillRect/>
          </a:stretch>
        </p:blipFill>
        <p:spPr>
          <a:xfrm>
            <a:off x="6427275" y="2389225"/>
            <a:ext cx="1795700" cy="1261576"/>
          </a:xfrm>
          <a:prstGeom prst="rect">
            <a:avLst/>
          </a:prstGeom>
          <a:noFill/>
          <a:ln>
            <a:noFill/>
          </a:ln>
        </p:spPr>
      </p:pic>
      <p:pic>
        <p:nvPicPr>
          <p:cNvPr id="138" name="Google Shape;138;p22"/>
          <p:cNvPicPr preferRelativeResize="0"/>
          <p:nvPr/>
        </p:nvPicPr>
        <p:blipFill>
          <a:blip r:embed="rId5">
            <a:alphaModFix/>
          </a:blip>
          <a:stretch>
            <a:fillRect/>
          </a:stretch>
        </p:blipFill>
        <p:spPr>
          <a:xfrm>
            <a:off x="3735325" y="3773278"/>
            <a:ext cx="2129352" cy="118217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3"/>
          <p:cNvSpPr txBox="1"/>
          <p:nvPr>
            <p:ph type="title"/>
          </p:nvPr>
        </p:nvSpPr>
        <p:spPr>
          <a:xfrm>
            <a:off x="2400250" y="963225"/>
            <a:ext cx="6321600" cy="28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800">
                <a:solidFill>
                  <a:schemeClr val="accent2"/>
                </a:solidFill>
              </a:rPr>
              <a:t>Current Alarming Statistics on Network Security</a:t>
            </a:r>
            <a:endParaRPr sz="5800">
              <a:solidFill>
                <a:schemeClr val="accen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4"/>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Clr>
                <a:schemeClr val="dk2"/>
              </a:buClr>
              <a:buSzPct val="30555"/>
              <a:buFont typeface="Arial"/>
              <a:buNone/>
            </a:pPr>
            <a:r>
              <a:rPr lang="en" sz="3600">
                <a:solidFill>
                  <a:schemeClr val="accent2"/>
                </a:solidFill>
              </a:rPr>
              <a:t>Cybercriminals can penetrate 93 percent of company networks</a:t>
            </a:r>
            <a:endParaRPr sz="3600">
              <a:solidFill>
                <a:schemeClr val="accent2"/>
              </a:solidFill>
            </a:endParaRPr>
          </a:p>
          <a:p>
            <a:pPr indent="0" lvl="0" marL="0" rtl="0" algn="l">
              <a:lnSpc>
                <a:spcPct val="115000"/>
              </a:lnSpc>
              <a:spcBef>
                <a:spcPts val="1600"/>
              </a:spcBef>
              <a:spcAft>
                <a:spcPts val="0"/>
              </a:spcAft>
              <a:buClr>
                <a:schemeClr val="dk2"/>
              </a:buClr>
              <a:buSzPct val="30555"/>
              <a:buFont typeface="Arial"/>
              <a:buNone/>
            </a:pPr>
            <a:r>
              <a:t/>
            </a:r>
            <a:endParaRPr sz="3600">
              <a:solidFill>
                <a:schemeClr val="accent2"/>
              </a:solidFill>
            </a:endParaRPr>
          </a:p>
          <a:p>
            <a:pPr indent="0" lvl="0" marL="0" rtl="0" algn="l">
              <a:spcBef>
                <a:spcPts val="0"/>
              </a:spcBef>
              <a:spcAft>
                <a:spcPts val="0"/>
              </a:spcAft>
              <a:buNone/>
            </a:pPr>
            <a:r>
              <a:t/>
            </a:r>
            <a:endParaRPr sz="3600">
              <a:solidFill>
                <a:schemeClr val="accent2"/>
              </a:solidFill>
            </a:endParaRPr>
          </a:p>
        </p:txBody>
      </p:sp>
      <p:sp>
        <p:nvSpPr>
          <p:cNvPr id="149" name="Google Shape;149;p24"/>
          <p:cNvSpPr txBox="1"/>
          <p:nvPr>
            <p:ph idx="1" type="body"/>
          </p:nvPr>
        </p:nvSpPr>
        <p:spPr>
          <a:xfrm>
            <a:off x="2400250" y="2313025"/>
            <a:ext cx="6321600" cy="20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i="1" sz="2000"/>
          </a:p>
          <a:p>
            <a:pPr indent="0" lvl="0" marL="0" rtl="0" algn="l">
              <a:spcBef>
                <a:spcPts val="1200"/>
              </a:spcBef>
              <a:spcAft>
                <a:spcPts val="1200"/>
              </a:spcAft>
              <a:buNone/>
            </a:pPr>
            <a:r>
              <a:rPr i="1" lang="en" sz="1550">
                <a:solidFill>
                  <a:srgbClr val="333333"/>
                </a:solidFill>
                <a:latin typeface="Georgia"/>
                <a:ea typeface="Georgia"/>
                <a:cs typeface="Georgia"/>
                <a:sym typeface="Georgia"/>
              </a:rPr>
              <a:t>“An attacker's path from external networks to target systems begins with breaching the network perimeter. According to the research, on average, it takes two days to penetrate a company's internal network. Credential compromise is the main route in (71 percent of companies), primarily because of simple passwords being used, including for accounts used for system administration.”</a:t>
            </a:r>
            <a:endParaRPr i="1" sz="2000"/>
          </a:p>
        </p:txBody>
      </p:sp>
      <p:sp>
        <p:nvSpPr>
          <p:cNvPr id="150" name="Google Shape;150;p24"/>
          <p:cNvSpPr txBox="1"/>
          <p:nvPr/>
        </p:nvSpPr>
        <p:spPr>
          <a:xfrm>
            <a:off x="4498150" y="1851313"/>
            <a:ext cx="42237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Clr>
                <a:schemeClr val="dk2"/>
              </a:buClr>
              <a:buSzPts val="1100"/>
              <a:buFont typeface="Arial"/>
              <a:buNone/>
            </a:pPr>
            <a:r>
              <a:rPr lang="en" sz="1800">
                <a:solidFill>
                  <a:schemeClr val="dk2"/>
                </a:solidFill>
                <a:latin typeface="Lato"/>
                <a:ea typeface="Lato"/>
                <a:cs typeface="Lato"/>
                <a:sym typeface="Lato"/>
              </a:rPr>
              <a:t>According to Forbes Magazine, 2022</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5"/>
          <p:cNvSpPr txBox="1"/>
          <p:nvPr>
            <p:ph type="title"/>
          </p:nvPr>
        </p:nvSpPr>
        <p:spPr>
          <a:xfrm>
            <a:off x="303300" y="411575"/>
            <a:ext cx="8520600" cy="639600"/>
          </a:xfrm>
          <a:prstGeom prst="rect">
            <a:avLst/>
          </a:prstGeom>
        </p:spPr>
        <p:txBody>
          <a:bodyPr anchorCtr="0" anchor="t" bIns="91425" lIns="91425" spcFirstLastPara="1" rIns="91425" wrap="square" tIns="91425">
            <a:normAutofit fontScale="90000"/>
          </a:bodyPr>
          <a:lstStyle/>
          <a:p>
            <a:pPr indent="0" lvl="0" marL="457200" rtl="0" algn="l">
              <a:lnSpc>
                <a:spcPct val="134482"/>
              </a:lnSpc>
              <a:spcBef>
                <a:spcPts val="3000"/>
              </a:spcBef>
              <a:spcAft>
                <a:spcPts val="0"/>
              </a:spcAft>
              <a:buNone/>
            </a:pPr>
            <a:r>
              <a:rPr lang="en" sz="2933">
                <a:solidFill>
                  <a:schemeClr val="accent2"/>
                </a:solidFill>
              </a:rPr>
              <a:t>Global attacks increased by 28%in the third quarter of 2022 compared to same period in 2021. The average weekly attacks per organization worldwide reached over 1,130</a:t>
            </a:r>
            <a:endParaRPr sz="2933">
              <a:solidFill>
                <a:schemeClr val="accent2"/>
              </a:solidFill>
            </a:endParaRPr>
          </a:p>
          <a:p>
            <a:pPr indent="0" lvl="0" marL="0" rtl="0" algn="l">
              <a:lnSpc>
                <a:spcPct val="115000"/>
              </a:lnSpc>
              <a:spcBef>
                <a:spcPts val="4100"/>
              </a:spcBef>
              <a:spcAft>
                <a:spcPts val="0"/>
              </a:spcAft>
              <a:buNone/>
            </a:pPr>
            <a:r>
              <a:t/>
            </a:r>
            <a:endParaRPr sz="3600">
              <a:solidFill>
                <a:schemeClr val="accent2"/>
              </a:solidFill>
            </a:endParaRPr>
          </a:p>
          <a:p>
            <a:pPr indent="0" lvl="0" marL="0" rtl="0" algn="l">
              <a:lnSpc>
                <a:spcPct val="115000"/>
              </a:lnSpc>
              <a:spcBef>
                <a:spcPts val="1600"/>
              </a:spcBef>
              <a:spcAft>
                <a:spcPts val="0"/>
              </a:spcAft>
              <a:buNone/>
            </a:pPr>
            <a:r>
              <a:t/>
            </a:r>
            <a:endParaRPr sz="3600">
              <a:solidFill>
                <a:schemeClr val="accent2"/>
              </a:solidFill>
            </a:endParaRPr>
          </a:p>
          <a:p>
            <a:pPr indent="0" lvl="0" marL="0" rtl="0" algn="l">
              <a:spcBef>
                <a:spcPts val="0"/>
              </a:spcBef>
              <a:spcAft>
                <a:spcPts val="0"/>
              </a:spcAft>
              <a:buNone/>
            </a:pPr>
            <a:r>
              <a:t/>
            </a:r>
            <a:endParaRPr sz="3600">
              <a:solidFill>
                <a:schemeClr val="accent2"/>
              </a:solidFill>
            </a:endParaRPr>
          </a:p>
        </p:txBody>
      </p:sp>
      <p:sp>
        <p:nvSpPr>
          <p:cNvPr id="156" name="Google Shape;156;p25"/>
          <p:cNvSpPr txBox="1"/>
          <p:nvPr/>
        </p:nvSpPr>
        <p:spPr>
          <a:xfrm>
            <a:off x="4631275" y="3352013"/>
            <a:ext cx="42237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800">
                <a:solidFill>
                  <a:schemeClr val="dk2"/>
                </a:solidFill>
                <a:latin typeface="Lato"/>
                <a:ea typeface="Lato"/>
                <a:cs typeface="Lato"/>
                <a:sym typeface="Lato"/>
              </a:rPr>
              <a:t>According to Checkpoint.com, 2022</a:t>
            </a:r>
            <a:endParaRPr>
              <a:latin typeface="Lato"/>
              <a:ea typeface="Lato"/>
              <a:cs typeface="Lato"/>
              <a:sym typeface="Lato"/>
            </a:endParaRPr>
          </a:p>
        </p:txBody>
      </p:sp>
      <p:pic>
        <p:nvPicPr>
          <p:cNvPr id="157" name="Google Shape;157;p25"/>
          <p:cNvPicPr preferRelativeResize="0"/>
          <p:nvPr/>
        </p:nvPicPr>
        <p:blipFill>
          <a:blip r:embed="rId3">
            <a:alphaModFix/>
          </a:blip>
          <a:stretch>
            <a:fillRect/>
          </a:stretch>
        </p:blipFill>
        <p:spPr>
          <a:xfrm>
            <a:off x="860925" y="2625250"/>
            <a:ext cx="3382600" cy="22689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6"/>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en" sz="3600">
                <a:solidFill>
                  <a:schemeClr val="accent2"/>
                </a:solidFill>
              </a:rPr>
              <a:t>D</a:t>
            </a:r>
            <a:r>
              <a:rPr lang="en" sz="3600">
                <a:solidFill>
                  <a:schemeClr val="accent2"/>
                </a:solidFill>
                <a:uFill>
                  <a:noFill/>
                </a:uFill>
                <a:hlinkClick r:id="rId3">
                  <a:extLst>
                    <a:ext uri="{A12FA001-AC4F-418D-AE19-62706E023703}">
                      <ahyp:hlinkClr val="tx"/>
                    </a:ext>
                  </a:extLst>
                </a:hlinkClick>
              </a:rPr>
              <a:t>ata</a:t>
            </a:r>
            <a:r>
              <a:rPr lang="en" sz="3600">
                <a:solidFill>
                  <a:schemeClr val="accent2"/>
                </a:solidFill>
              </a:rPr>
              <a:t> estimates that </a:t>
            </a:r>
            <a:r>
              <a:rPr lang="en" sz="3600">
                <a:solidFill>
                  <a:schemeClr val="accent2"/>
                </a:solidFill>
                <a:uFill>
                  <a:noFill/>
                </a:uFill>
                <a:hlinkClick r:id="rId4">
                  <a:extLst>
                    <a:ext uri="{A12FA001-AC4F-418D-AE19-62706E023703}">
                      <ahyp:hlinkClr val="tx"/>
                    </a:ext>
                  </a:extLst>
                </a:hlinkClick>
              </a:rPr>
              <a:t>distributed denial-of-service (DDoS) attacks</a:t>
            </a:r>
            <a:r>
              <a:rPr lang="en" sz="3600">
                <a:solidFill>
                  <a:schemeClr val="accent2"/>
                </a:solidFill>
              </a:rPr>
              <a:t> will grow to 15.4 million by 2023, more than double the 7.9 million in 2018.</a:t>
            </a:r>
            <a:endParaRPr sz="3600">
              <a:solidFill>
                <a:schemeClr val="accent2"/>
              </a:solidFill>
            </a:endParaRPr>
          </a:p>
          <a:p>
            <a:pPr indent="0" lvl="0" marL="0" rtl="0" algn="l">
              <a:lnSpc>
                <a:spcPct val="115000"/>
              </a:lnSpc>
              <a:spcBef>
                <a:spcPts val="0"/>
              </a:spcBef>
              <a:spcAft>
                <a:spcPts val="0"/>
              </a:spcAft>
              <a:buNone/>
            </a:pPr>
            <a:r>
              <a:t/>
            </a:r>
            <a:endParaRPr sz="3600">
              <a:solidFill>
                <a:schemeClr val="accent2"/>
              </a:solidFill>
            </a:endParaRPr>
          </a:p>
          <a:p>
            <a:pPr indent="0" lvl="0" marL="0" rtl="0" algn="l">
              <a:lnSpc>
                <a:spcPct val="115000"/>
              </a:lnSpc>
              <a:spcBef>
                <a:spcPts val="0"/>
              </a:spcBef>
              <a:spcAft>
                <a:spcPts val="0"/>
              </a:spcAft>
              <a:buNone/>
            </a:pPr>
            <a:r>
              <a:t/>
            </a:r>
            <a:endParaRPr sz="3600">
              <a:solidFill>
                <a:schemeClr val="accent2"/>
              </a:solidFill>
            </a:endParaRPr>
          </a:p>
          <a:p>
            <a:pPr indent="0" lvl="0" marL="0" rtl="0" algn="l">
              <a:lnSpc>
                <a:spcPct val="115000"/>
              </a:lnSpc>
              <a:spcBef>
                <a:spcPts val="1600"/>
              </a:spcBef>
              <a:spcAft>
                <a:spcPts val="0"/>
              </a:spcAft>
              <a:buNone/>
            </a:pPr>
            <a:r>
              <a:t/>
            </a:r>
            <a:endParaRPr sz="3600">
              <a:solidFill>
                <a:schemeClr val="accent2"/>
              </a:solidFill>
            </a:endParaRPr>
          </a:p>
          <a:p>
            <a:pPr indent="0" lvl="0" marL="0" rtl="0" algn="l">
              <a:spcBef>
                <a:spcPts val="0"/>
              </a:spcBef>
              <a:spcAft>
                <a:spcPts val="0"/>
              </a:spcAft>
              <a:buNone/>
            </a:pPr>
            <a:r>
              <a:t/>
            </a:r>
            <a:endParaRPr sz="3600">
              <a:solidFill>
                <a:schemeClr val="accent2"/>
              </a:solidFill>
            </a:endParaRPr>
          </a:p>
        </p:txBody>
      </p:sp>
      <p:sp>
        <p:nvSpPr>
          <p:cNvPr id="163" name="Google Shape;163;p26"/>
          <p:cNvSpPr txBox="1"/>
          <p:nvPr/>
        </p:nvSpPr>
        <p:spPr>
          <a:xfrm>
            <a:off x="2460150" y="3678775"/>
            <a:ext cx="6261600" cy="53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2300">
                <a:solidFill>
                  <a:schemeClr val="dk2"/>
                </a:solidFill>
                <a:latin typeface="Lato"/>
                <a:ea typeface="Lato"/>
                <a:cs typeface="Lato"/>
                <a:sym typeface="Lato"/>
              </a:rPr>
              <a:t>According to Cisco, reported by Fortinet.com</a:t>
            </a:r>
            <a:endParaRPr sz="190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7"/>
          <p:cNvSpPr txBox="1"/>
          <p:nvPr>
            <p:ph type="title"/>
          </p:nvPr>
        </p:nvSpPr>
        <p:spPr>
          <a:xfrm>
            <a:off x="326775" y="527550"/>
            <a:ext cx="83952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400">
                <a:solidFill>
                  <a:schemeClr val="accent2"/>
                </a:solidFill>
              </a:rPr>
              <a:t>Prevention of Network Security Threats</a:t>
            </a:r>
            <a:endParaRPr sz="3400">
              <a:solidFill>
                <a:schemeClr val="accent2"/>
              </a:solidFill>
            </a:endParaRPr>
          </a:p>
        </p:txBody>
      </p:sp>
      <p:sp>
        <p:nvSpPr>
          <p:cNvPr id="169" name="Google Shape;169;p27"/>
          <p:cNvSpPr txBox="1"/>
          <p:nvPr>
            <p:ph idx="1" type="body"/>
          </p:nvPr>
        </p:nvSpPr>
        <p:spPr>
          <a:xfrm>
            <a:off x="2400262" y="1486851"/>
            <a:ext cx="6321600" cy="3002400"/>
          </a:xfrm>
          <a:prstGeom prst="rect">
            <a:avLst/>
          </a:prstGeom>
        </p:spPr>
        <p:txBody>
          <a:bodyPr anchorCtr="0" anchor="t" bIns="91425" lIns="91425" spcFirstLastPara="1" rIns="91425" wrap="square" tIns="91425">
            <a:noAutofit/>
          </a:bodyPr>
          <a:lstStyle/>
          <a:p>
            <a:pPr indent="-327025" lvl="0" marL="457200" rtl="0" algn="l">
              <a:lnSpc>
                <a:spcPct val="130000"/>
              </a:lnSpc>
              <a:spcBef>
                <a:spcPts val="2300"/>
              </a:spcBef>
              <a:spcAft>
                <a:spcPts val="0"/>
              </a:spcAft>
              <a:buSzPts val="1550"/>
              <a:buFont typeface="Montserrat"/>
              <a:buChar char="●"/>
            </a:pPr>
            <a:r>
              <a:rPr lang="en" sz="1550">
                <a:highlight>
                  <a:srgbClr val="FFFFFF"/>
                </a:highlight>
                <a:latin typeface="Montserrat"/>
                <a:ea typeface="Montserrat"/>
                <a:cs typeface="Montserrat"/>
                <a:sym typeface="Montserrat"/>
              </a:rPr>
              <a:t> Identify Your Biggest Network Security Issues</a:t>
            </a:r>
            <a:endParaRPr sz="1550">
              <a:highlight>
                <a:srgbClr val="FFFFFF"/>
              </a:highlight>
              <a:latin typeface="Montserrat"/>
              <a:ea typeface="Montserrat"/>
              <a:cs typeface="Montserrat"/>
              <a:sym typeface="Montserrat"/>
            </a:endParaRPr>
          </a:p>
          <a:p>
            <a:pPr indent="-323850" lvl="0" marL="457200" rtl="0" algn="l">
              <a:lnSpc>
                <a:spcPct val="130000"/>
              </a:lnSpc>
              <a:spcBef>
                <a:spcPts val="0"/>
              </a:spcBef>
              <a:spcAft>
                <a:spcPts val="0"/>
              </a:spcAft>
              <a:buSzPts val="1500"/>
              <a:buFont typeface="Arial"/>
              <a:buChar char="●"/>
            </a:pPr>
            <a:r>
              <a:rPr lang="en" sz="1550">
                <a:highlight>
                  <a:srgbClr val="FFFFFF"/>
                </a:highlight>
                <a:latin typeface="Montserrat"/>
                <a:ea typeface="Montserrat"/>
                <a:cs typeface="Montserrat"/>
                <a:sym typeface="Montserrat"/>
              </a:rPr>
              <a:t>Apply the Principle of Least Privilege for User Access</a:t>
            </a:r>
            <a:endParaRPr sz="1550">
              <a:highlight>
                <a:srgbClr val="FFFFFF"/>
              </a:highlight>
              <a:latin typeface="Montserrat"/>
              <a:ea typeface="Montserrat"/>
              <a:cs typeface="Montserrat"/>
              <a:sym typeface="Montserrat"/>
            </a:endParaRPr>
          </a:p>
          <a:p>
            <a:pPr indent="-323850" lvl="0" marL="457200" rtl="0" algn="l">
              <a:lnSpc>
                <a:spcPct val="130000"/>
              </a:lnSpc>
              <a:spcBef>
                <a:spcPts val="0"/>
              </a:spcBef>
              <a:spcAft>
                <a:spcPts val="0"/>
              </a:spcAft>
              <a:buSzPts val="1500"/>
              <a:buFont typeface="Arial"/>
              <a:buChar char="●"/>
            </a:pPr>
            <a:r>
              <a:rPr lang="en" sz="1550">
                <a:highlight>
                  <a:srgbClr val="FFFFFF"/>
                </a:highlight>
                <a:latin typeface="Montserrat"/>
                <a:ea typeface="Montserrat"/>
                <a:cs typeface="Montserrat"/>
                <a:sym typeface="Montserrat"/>
              </a:rPr>
              <a:t>Create Redundancy Within the Network</a:t>
            </a:r>
            <a:endParaRPr sz="1550">
              <a:highlight>
                <a:srgbClr val="FFFFFF"/>
              </a:highlight>
              <a:latin typeface="Montserrat"/>
              <a:ea typeface="Montserrat"/>
              <a:cs typeface="Montserrat"/>
              <a:sym typeface="Montserrat"/>
            </a:endParaRPr>
          </a:p>
          <a:p>
            <a:pPr indent="-323850" lvl="0" marL="457200" rtl="0" algn="l">
              <a:lnSpc>
                <a:spcPct val="130000"/>
              </a:lnSpc>
              <a:spcBef>
                <a:spcPts val="0"/>
              </a:spcBef>
              <a:spcAft>
                <a:spcPts val="0"/>
              </a:spcAft>
              <a:buSzPts val="1500"/>
              <a:buFont typeface="Arial"/>
              <a:buChar char="●"/>
            </a:pPr>
            <a:r>
              <a:rPr lang="en" sz="1550">
                <a:highlight>
                  <a:srgbClr val="FFFFFF"/>
                </a:highlight>
                <a:latin typeface="Montserrat"/>
                <a:ea typeface="Montserrat"/>
                <a:cs typeface="Montserrat"/>
                <a:sym typeface="Montserrat"/>
              </a:rPr>
              <a:t>Training Employees in Network </a:t>
            </a:r>
            <a:r>
              <a:rPr lang="en" sz="1550">
                <a:highlight>
                  <a:srgbClr val="FFFFFF"/>
                </a:highlight>
                <a:latin typeface="Montserrat"/>
                <a:ea typeface="Montserrat"/>
                <a:cs typeface="Montserrat"/>
                <a:sym typeface="Montserrat"/>
              </a:rPr>
              <a:t>Security</a:t>
            </a:r>
            <a:r>
              <a:rPr lang="en" sz="1550">
                <a:highlight>
                  <a:srgbClr val="FFFFFF"/>
                </a:highlight>
                <a:latin typeface="Montserrat"/>
                <a:ea typeface="Montserrat"/>
                <a:cs typeface="Montserrat"/>
                <a:sym typeface="Montserrat"/>
              </a:rPr>
              <a:t>  Best Practices</a:t>
            </a:r>
            <a:endParaRPr sz="1550">
              <a:highlight>
                <a:srgbClr val="FFFFFF"/>
              </a:highlight>
              <a:latin typeface="Montserrat"/>
              <a:ea typeface="Montserrat"/>
              <a:cs typeface="Montserrat"/>
              <a:sym typeface="Montserrat"/>
            </a:endParaRPr>
          </a:p>
          <a:p>
            <a:pPr indent="-323850" lvl="0" marL="457200" rtl="0" algn="l">
              <a:lnSpc>
                <a:spcPct val="130000"/>
              </a:lnSpc>
              <a:spcBef>
                <a:spcPts val="0"/>
              </a:spcBef>
              <a:spcAft>
                <a:spcPts val="0"/>
              </a:spcAft>
              <a:buSzPts val="1500"/>
              <a:buFont typeface="Arial"/>
              <a:buChar char="●"/>
            </a:pPr>
            <a:r>
              <a:rPr lang="en" sz="1550">
                <a:highlight>
                  <a:srgbClr val="FFFFFF"/>
                </a:highlight>
                <a:latin typeface="Montserrat"/>
                <a:ea typeface="Montserrat"/>
                <a:cs typeface="Montserrat"/>
                <a:sym typeface="Montserrat"/>
              </a:rPr>
              <a:t>Implementing Network Segmentation With Strong Internal Security Layers</a:t>
            </a:r>
            <a:endParaRPr sz="1550">
              <a:highlight>
                <a:srgbClr val="FFFFFF"/>
              </a:highlight>
              <a:latin typeface="Montserrat"/>
              <a:ea typeface="Montserrat"/>
              <a:cs typeface="Montserrat"/>
              <a:sym typeface="Montserrat"/>
            </a:endParaRPr>
          </a:p>
          <a:p>
            <a:pPr indent="-327025" lvl="0" marL="457200" rtl="0" algn="l">
              <a:lnSpc>
                <a:spcPct val="130000"/>
              </a:lnSpc>
              <a:spcBef>
                <a:spcPts val="0"/>
              </a:spcBef>
              <a:spcAft>
                <a:spcPts val="0"/>
              </a:spcAft>
              <a:buSzPts val="1550"/>
              <a:buFont typeface="Montserrat"/>
              <a:buChar char="●"/>
            </a:pPr>
            <a:r>
              <a:rPr lang="en" sz="1550">
                <a:highlight>
                  <a:srgbClr val="FFFFFF"/>
                </a:highlight>
                <a:latin typeface="Montserrat"/>
                <a:ea typeface="Montserrat"/>
                <a:cs typeface="Montserrat"/>
                <a:sym typeface="Montserrat"/>
              </a:rPr>
              <a:t>Keep Your Software Up to Date</a:t>
            </a:r>
            <a:endParaRPr sz="1550">
              <a:highlight>
                <a:srgbClr val="FFFFFF"/>
              </a:highlight>
              <a:latin typeface="Montserrat"/>
              <a:ea typeface="Montserrat"/>
              <a:cs typeface="Montserrat"/>
              <a:sym typeface="Montserrat"/>
            </a:endParaRPr>
          </a:p>
          <a:p>
            <a:pPr indent="0" lvl="0" marL="0" rtl="0" algn="l">
              <a:spcBef>
                <a:spcPts val="1500"/>
              </a:spcBef>
              <a:spcAft>
                <a:spcPts val="0"/>
              </a:spcAft>
              <a:buNone/>
            </a:pPr>
            <a:r>
              <a:t/>
            </a:r>
            <a:endParaRPr sz="1550">
              <a:highlight>
                <a:srgbClr val="FFFFFF"/>
              </a:highlight>
              <a:latin typeface="Montserrat"/>
              <a:ea typeface="Montserrat"/>
              <a:cs typeface="Montserrat"/>
              <a:sym typeface="Montserrat"/>
            </a:endParaRPr>
          </a:p>
          <a:p>
            <a:pPr indent="0" lvl="0" marL="0" rtl="0" algn="l">
              <a:spcBef>
                <a:spcPts val="1700"/>
              </a:spcBef>
              <a:spcAft>
                <a:spcPts val="0"/>
              </a:spcAft>
              <a:buNone/>
            </a:pPr>
            <a:r>
              <a:t/>
            </a:r>
            <a:endParaRPr sz="1750">
              <a:highlight>
                <a:srgbClr val="FFFFFF"/>
              </a:highlight>
              <a:latin typeface="Montserrat"/>
              <a:ea typeface="Montserrat"/>
              <a:cs typeface="Montserrat"/>
              <a:sym typeface="Montserrat"/>
            </a:endParaRPr>
          </a:p>
          <a:p>
            <a:pPr indent="0" lvl="0" marL="0" rtl="0" algn="l">
              <a:spcBef>
                <a:spcPts val="400"/>
              </a:spcBef>
              <a:spcAft>
                <a:spcPts val="0"/>
              </a:spcAft>
              <a:buNone/>
            </a:pPr>
            <a:r>
              <a:t/>
            </a:r>
            <a:endParaRPr sz="2650">
              <a:highlight>
                <a:srgbClr val="FFFFFF"/>
              </a:highlight>
            </a:endParaRPr>
          </a:p>
          <a:p>
            <a:pPr indent="0" lvl="0" marL="0" rtl="0" algn="l">
              <a:lnSpc>
                <a:spcPct val="150000"/>
              </a:lnSpc>
              <a:spcBef>
                <a:spcPts val="400"/>
              </a:spcBef>
              <a:spcAft>
                <a:spcPts val="1200"/>
              </a:spcAft>
              <a:buNone/>
            </a:pPr>
            <a:r>
              <a:t/>
            </a:r>
            <a:endParaRPr sz="2650">
              <a:highlight>
                <a:srgbClr val="FFFFFF"/>
              </a:highlight>
            </a:endParaRPr>
          </a:p>
        </p:txBody>
      </p:sp>
      <p:pic>
        <p:nvPicPr>
          <p:cNvPr id="170" name="Google Shape;170;p27"/>
          <p:cNvPicPr preferRelativeResize="0"/>
          <p:nvPr/>
        </p:nvPicPr>
        <p:blipFill>
          <a:blip r:embed="rId3">
            <a:alphaModFix/>
          </a:blip>
          <a:stretch>
            <a:fillRect/>
          </a:stretch>
        </p:blipFill>
        <p:spPr>
          <a:xfrm>
            <a:off x="326775" y="2064013"/>
            <a:ext cx="1995424" cy="10154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4" name="Shape 174"/>
        <p:cNvGrpSpPr/>
        <p:nvPr/>
      </p:nvGrpSpPr>
      <p:grpSpPr>
        <a:xfrm>
          <a:off x="0" y="0"/>
          <a:ext cx="0" cy="0"/>
          <a:chOff x="0" y="0"/>
          <a:chExt cx="0" cy="0"/>
        </a:xfrm>
      </p:grpSpPr>
      <p:sp>
        <p:nvSpPr>
          <p:cNvPr id="175" name="Google Shape;175;p28"/>
          <p:cNvSpPr txBox="1"/>
          <p:nvPr>
            <p:ph type="title"/>
          </p:nvPr>
        </p:nvSpPr>
        <p:spPr>
          <a:xfrm>
            <a:off x="265500" y="818925"/>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5600">
                <a:solidFill>
                  <a:schemeClr val="accent2"/>
                </a:solidFill>
              </a:rPr>
              <a:t>Conclusion</a:t>
            </a:r>
            <a:endParaRPr sz="5600">
              <a:solidFill>
                <a:schemeClr val="accent2"/>
              </a:solidFill>
            </a:endParaRPr>
          </a:p>
        </p:txBody>
      </p:sp>
      <p:pic>
        <p:nvPicPr>
          <p:cNvPr id="176" name="Google Shape;176;p28"/>
          <p:cNvPicPr preferRelativeResize="0"/>
          <p:nvPr/>
        </p:nvPicPr>
        <p:blipFill>
          <a:blip r:embed="rId3">
            <a:alphaModFix/>
          </a:blip>
          <a:stretch>
            <a:fillRect/>
          </a:stretch>
        </p:blipFill>
        <p:spPr>
          <a:xfrm>
            <a:off x="808100" y="2306550"/>
            <a:ext cx="2960000" cy="2220000"/>
          </a:xfrm>
          <a:prstGeom prst="rect">
            <a:avLst/>
          </a:prstGeom>
          <a:noFill/>
          <a:ln>
            <a:noFill/>
          </a:ln>
        </p:spPr>
      </p:pic>
      <p:sp>
        <p:nvSpPr>
          <p:cNvPr id="177" name="Google Shape;177;p28"/>
          <p:cNvSpPr txBox="1"/>
          <p:nvPr>
            <p:ph idx="2" type="body"/>
          </p:nvPr>
        </p:nvSpPr>
        <p:spPr>
          <a:xfrm>
            <a:off x="4748675"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550">
                <a:latin typeface="Montserrat"/>
                <a:ea typeface="Montserrat"/>
                <a:cs typeface="Montserrat"/>
                <a:sym typeface="Montserrat"/>
              </a:rPr>
              <a:t>It’s an unpleasant truth that businesses must face: Between vulnerabilities and the ever-changing IT landscape, </a:t>
            </a:r>
            <a:r>
              <a:rPr b="1" lang="en" sz="1550">
                <a:uFill>
                  <a:noFill/>
                </a:uFill>
                <a:latin typeface="Montserrat"/>
                <a:ea typeface="Montserrat"/>
                <a:cs typeface="Montserrat"/>
                <a:sym typeface="Montserrat"/>
                <a:hlinkClick r:id="rId4"/>
              </a:rPr>
              <a:t>network security risks</a:t>
            </a:r>
            <a:r>
              <a:rPr lang="en" sz="1550">
                <a:latin typeface="Montserrat"/>
                <a:ea typeface="Montserrat"/>
                <a:cs typeface="Montserrat"/>
                <a:sym typeface="Montserrat"/>
              </a:rPr>
              <a:t> continue to evolve and underline the need for vigilance.</a:t>
            </a:r>
            <a:endParaRPr sz="1550">
              <a:latin typeface="Montserrat"/>
              <a:ea typeface="Montserrat"/>
              <a:cs typeface="Montserrat"/>
              <a:sym typeface="Montserrat"/>
            </a:endParaRPr>
          </a:p>
          <a:p>
            <a:pPr indent="0" lvl="0" marL="0" rtl="0" algn="l">
              <a:spcBef>
                <a:spcPts val="1700"/>
              </a:spcBef>
              <a:spcAft>
                <a:spcPts val="0"/>
              </a:spcAft>
              <a:buClr>
                <a:schemeClr val="dk2"/>
              </a:buClr>
              <a:buSzPts val="1100"/>
              <a:buFont typeface="Arial"/>
              <a:buNone/>
            </a:pPr>
            <a:r>
              <a:rPr lang="en" sz="1550">
                <a:latin typeface="Montserrat"/>
                <a:ea typeface="Montserrat"/>
                <a:cs typeface="Montserrat"/>
                <a:sym typeface="Montserrat"/>
              </a:rPr>
              <a:t>To that end, proactive network managers know they should routinely examine their security infrastructure and </a:t>
            </a:r>
            <a:r>
              <a:rPr b="1" lang="en" sz="1550">
                <a:uFill>
                  <a:noFill/>
                </a:uFill>
                <a:latin typeface="Montserrat"/>
                <a:ea typeface="Montserrat"/>
                <a:cs typeface="Montserrat"/>
                <a:sym typeface="Montserrat"/>
                <a:hlinkClick r:id="rId5"/>
              </a:rPr>
              <a:t>related best practices </a:t>
            </a:r>
            <a:r>
              <a:rPr lang="en" sz="1550">
                <a:latin typeface="Montserrat"/>
                <a:ea typeface="Montserrat"/>
                <a:cs typeface="Montserrat"/>
                <a:sym typeface="Montserrat"/>
              </a:rPr>
              <a:t>and upgrade accordingly.</a:t>
            </a:r>
            <a:endParaRPr sz="1550">
              <a:latin typeface="Montserrat"/>
              <a:ea typeface="Montserrat"/>
              <a:cs typeface="Montserrat"/>
              <a:sym typeface="Montserrat"/>
            </a:endParaRPr>
          </a:p>
          <a:p>
            <a:pPr indent="0" lvl="0" marL="0" rtl="0" algn="l">
              <a:spcBef>
                <a:spcPts val="1700"/>
              </a:spcBef>
              <a:spcAft>
                <a:spcPts val="1200"/>
              </a:spcAft>
              <a:buNone/>
            </a:pPr>
            <a:r>
              <a:t/>
            </a:r>
            <a:endParaRPr sz="2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81" name="Shape 181"/>
        <p:cNvGrpSpPr/>
        <p:nvPr/>
      </p:nvGrpSpPr>
      <p:grpSpPr>
        <a:xfrm>
          <a:off x="0" y="0"/>
          <a:ext cx="0" cy="0"/>
          <a:chOff x="0" y="0"/>
          <a:chExt cx="0" cy="0"/>
        </a:xfrm>
      </p:grpSpPr>
      <p:sp>
        <p:nvSpPr>
          <p:cNvPr id="182" name="Google Shape;182;p29"/>
          <p:cNvSpPr txBox="1"/>
          <p:nvPr>
            <p:ph type="title"/>
          </p:nvPr>
        </p:nvSpPr>
        <p:spPr>
          <a:xfrm>
            <a:off x="1449900" y="1973694"/>
            <a:ext cx="6244200" cy="11961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8700"/>
              <a:t>Thank You!</a:t>
            </a:r>
            <a:endParaRPr sz="8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pic>
        <p:nvPicPr>
          <p:cNvPr id="79" name="Google Shape;79;p14"/>
          <p:cNvPicPr preferRelativeResize="0"/>
          <p:nvPr/>
        </p:nvPicPr>
        <p:blipFill>
          <a:blip r:embed="rId3">
            <a:alphaModFix/>
          </a:blip>
          <a:stretch>
            <a:fillRect/>
          </a:stretch>
        </p:blipFill>
        <p:spPr>
          <a:xfrm>
            <a:off x="-1486950" y="-294750"/>
            <a:ext cx="10829975" cy="6676025"/>
          </a:xfrm>
          <a:prstGeom prst="rect">
            <a:avLst/>
          </a:prstGeom>
          <a:noFill/>
          <a:ln>
            <a:noFill/>
          </a:ln>
        </p:spPr>
      </p:pic>
      <p:sp>
        <p:nvSpPr>
          <p:cNvPr id="80" name="Google Shape;80;p14"/>
          <p:cNvSpPr txBox="1"/>
          <p:nvPr/>
        </p:nvSpPr>
        <p:spPr>
          <a:xfrm>
            <a:off x="1936375" y="641425"/>
            <a:ext cx="7283700" cy="1452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5220">
                <a:solidFill>
                  <a:schemeClr val="lt1"/>
                </a:solidFill>
                <a:latin typeface="Raleway"/>
                <a:ea typeface="Raleway"/>
                <a:cs typeface="Raleway"/>
                <a:sym typeface="Raleway"/>
              </a:rPr>
              <a:t>Security Concerns</a:t>
            </a:r>
            <a:endParaRPr b="1" sz="5220">
              <a:solidFill>
                <a:schemeClr val="lt1"/>
              </a:solidFill>
              <a:latin typeface="Raleway"/>
              <a:ea typeface="Raleway"/>
              <a:cs typeface="Raleway"/>
              <a:sym typeface="Raleway"/>
            </a:endParaRPr>
          </a:p>
          <a:p>
            <a:pPr indent="457200" lvl="0" marL="457200" rtl="0" algn="l">
              <a:spcBef>
                <a:spcPts val="0"/>
              </a:spcBef>
              <a:spcAft>
                <a:spcPts val="0"/>
              </a:spcAft>
              <a:buNone/>
            </a:pPr>
            <a:r>
              <a:rPr b="1" lang="en" sz="3020">
                <a:solidFill>
                  <a:schemeClr val="lt1"/>
                </a:solidFill>
                <a:latin typeface="Raleway"/>
                <a:ea typeface="Raleway"/>
                <a:cs typeface="Raleway"/>
                <a:sym typeface="Raleway"/>
              </a:rPr>
              <a:t>in</a:t>
            </a:r>
            <a:r>
              <a:rPr b="1" lang="en" sz="3020">
                <a:solidFill>
                  <a:schemeClr val="lt1"/>
                </a:solidFill>
                <a:latin typeface="Raleway"/>
                <a:ea typeface="Raleway"/>
                <a:cs typeface="Raleway"/>
                <a:sym typeface="Raleway"/>
              </a:rPr>
              <a:t> Recent Trends in Networks</a:t>
            </a:r>
            <a:endParaRPr b="1" sz="3020">
              <a:solidFill>
                <a:schemeClr val="lt1"/>
              </a:solidFill>
              <a:latin typeface="Raleway"/>
              <a:ea typeface="Raleway"/>
              <a:cs typeface="Raleway"/>
              <a:sym typeface="Raleway"/>
            </a:endParaRPr>
          </a:p>
        </p:txBody>
      </p:sp>
      <p:sp>
        <p:nvSpPr>
          <p:cNvPr id="81" name="Google Shape;81;p14"/>
          <p:cNvSpPr txBox="1"/>
          <p:nvPr/>
        </p:nvSpPr>
        <p:spPr>
          <a:xfrm>
            <a:off x="4120600" y="2626150"/>
            <a:ext cx="4178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5"/>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100">
                <a:solidFill>
                  <a:schemeClr val="accent2"/>
                </a:solidFill>
              </a:rPr>
              <a:t>What is </a:t>
            </a:r>
            <a:r>
              <a:rPr lang="en" sz="4100">
                <a:solidFill>
                  <a:schemeClr val="accent2"/>
                </a:solidFill>
              </a:rPr>
              <a:t>Network Security?</a:t>
            </a:r>
            <a:endParaRPr sz="4100">
              <a:solidFill>
                <a:schemeClr val="accent2"/>
              </a:solidFill>
            </a:endParaRPr>
          </a:p>
        </p:txBody>
      </p:sp>
      <p:sp>
        <p:nvSpPr>
          <p:cNvPr id="87" name="Google Shape;87;p15"/>
          <p:cNvSpPr txBox="1"/>
          <p:nvPr>
            <p:ph idx="4294967295" type="body"/>
          </p:nvPr>
        </p:nvSpPr>
        <p:spPr>
          <a:xfrm>
            <a:off x="303296" y="1595775"/>
            <a:ext cx="8428500" cy="3002400"/>
          </a:xfrm>
          <a:prstGeom prst="rect">
            <a:avLst/>
          </a:prstGeom>
        </p:spPr>
        <p:txBody>
          <a:bodyPr anchorCtr="0" anchor="t" bIns="91425" lIns="91425" spcFirstLastPara="1" rIns="91425" wrap="square" tIns="91425">
            <a:noAutofit/>
          </a:bodyPr>
          <a:lstStyle/>
          <a:p>
            <a:pPr indent="-346075" lvl="0" marL="457200" rtl="0" algn="l">
              <a:lnSpc>
                <a:spcPct val="150000"/>
              </a:lnSpc>
              <a:spcBef>
                <a:spcPts val="0"/>
              </a:spcBef>
              <a:spcAft>
                <a:spcPts val="0"/>
              </a:spcAft>
              <a:buClr>
                <a:srgbClr val="253746"/>
              </a:buClr>
              <a:buSzPts val="1850"/>
              <a:buChar char="●"/>
            </a:pPr>
            <a:r>
              <a:rPr lang="en" sz="1850">
                <a:solidFill>
                  <a:srgbClr val="253746"/>
                </a:solidFill>
                <a:highlight>
                  <a:srgbClr val="FFFFFF"/>
                </a:highlight>
              </a:rPr>
              <a:t>Network security is a smaller subset that falls under the larger umbrella of </a:t>
            </a:r>
            <a:r>
              <a:rPr b="1" lang="en" sz="1850">
                <a:solidFill>
                  <a:srgbClr val="253746"/>
                </a:solidFill>
                <a:highlight>
                  <a:srgbClr val="FFFFFF"/>
                </a:highlight>
              </a:rPr>
              <a:t>cybersecurity</a:t>
            </a:r>
            <a:r>
              <a:rPr lang="en" sz="1850">
                <a:solidFill>
                  <a:srgbClr val="253746"/>
                </a:solidFill>
                <a:highlight>
                  <a:srgbClr val="FFFFFF"/>
                </a:highlight>
              </a:rPr>
              <a:t>, and it refers to the practice of preventing unauthorized users from accessing computer networks and their associated devices. </a:t>
            </a:r>
            <a:endParaRPr sz="1850">
              <a:solidFill>
                <a:srgbClr val="253746"/>
              </a:solidFill>
              <a:highlight>
                <a:srgbClr val="FFFFFF"/>
              </a:highlight>
            </a:endParaRPr>
          </a:p>
          <a:p>
            <a:pPr indent="-346075" lvl="0" marL="457200" rtl="0" algn="l">
              <a:lnSpc>
                <a:spcPct val="150000"/>
              </a:lnSpc>
              <a:spcBef>
                <a:spcPts val="0"/>
              </a:spcBef>
              <a:spcAft>
                <a:spcPts val="0"/>
              </a:spcAft>
              <a:buClr>
                <a:srgbClr val="253746"/>
              </a:buClr>
              <a:buSzPts val="1850"/>
              <a:buChar char="●"/>
            </a:pPr>
            <a:r>
              <a:rPr lang="en" sz="1850">
                <a:solidFill>
                  <a:srgbClr val="253746"/>
                </a:solidFill>
                <a:highlight>
                  <a:srgbClr val="FFFFFF"/>
                </a:highlight>
              </a:rPr>
              <a:t>It involves physically protecting network servers and devices from external threats, as well as taking steps </a:t>
            </a:r>
            <a:r>
              <a:rPr b="1" lang="en" sz="1850">
                <a:solidFill>
                  <a:srgbClr val="253746"/>
                </a:solidFill>
                <a:highlight>
                  <a:srgbClr val="FFFFFF"/>
                </a:highlight>
              </a:rPr>
              <a:t>to secure the digital network</a:t>
            </a:r>
            <a:r>
              <a:rPr lang="en" sz="1850">
                <a:solidFill>
                  <a:srgbClr val="253746"/>
                </a:solidFill>
                <a:highlight>
                  <a:srgbClr val="FFFFFF"/>
                </a:highlight>
              </a:rPr>
              <a:t>.</a:t>
            </a:r>
            <a:endParaRPr sz="1850">
              <a:solidFill>
                <a:srgbClr val="253746"/>
              </a:solidFill>
              <a:highlight>
                <a:srgbClr val="FFFFFF"/>
              </a:highlight>
            </a:endParaRPr>
          </a:p>
          <a:p>
            <a:pPr indent="-346075" lvl="0" marL="457200" rtl="0" algn="l">
              <a:lnSpc>
                <a:spcPct val="150000"/>
              </a:lnSpc>
              <a:spcBef>
                <a:spcPts val="0"/>
              </a:spcBef>
              <a:spcAft>
                <a:spcPts val="0"/>
              </a:spcAft>
              <a:buClr>
                <a:srgbClr val="253746"/>
              </a:buClr>
              <a:buSzPts val="1850"/>
              <a:buChar char="●"/>
            </a:pPr>
            <a:r>
              <a:rPr lang="en" sz="1850">
                <a:solidFill>
                  <a:srgbClr val="253746"/>
                </a:solidFill>
                <a:highlight>
                  <a:srgbClr val="FFFFFF"/>
                </a:highlight>
              </a:rPr>
              <a:t> In an age of increasingly sophisticated and frequent cyberattacks, network security matters more now than ever before.</a:t>
            </a:r>
            <a:endParaRPr sz="2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600">
                <a:solidFill>
                  <a:schemeClr val="accent2"/>
                </a:solidFill>
              </a:rPr>
              <a:t>Common Security Concerns</a:t>
            </a:r>
            <a:endParaRPr sz="3600">
              <a:solidFill>
                <a:schemeClr val="accent2"/>
              </a:solidFill>
            </a:endParaRPr>
          </a:p>
        </p:txBody>
      </p:sp>
      <p:sp>
        <p:nvSpPr>
          <p:cNvPr id="93" name="Google Shape;93;p16"/>
          <p:cNvSpPr txBox="1"/>
          <p:nvPr>
            <p:ph idx="4294967295" type="body"/>
          </p:nvPr>
        </p:nvSpPr>
        <p:spPr>
          <a:xfrm>
            <a:off x="303312" y="1571576"/>
            <a:ext cx="6321600" cy="3002400"/>
          </a:xfrm>
          <a:prstGeom prst="rect">
            <a:avLst/>
          </a:prstGeom>
        </p:spPr>
        <p:txBody>
          <a:bodyPr anchorCtr="0" anchor="t" bIns="91425" lIns="91425" spcFirstLastPara="1" rIns="91425" wrap="square" tIns="91425">
            <a:noAutofit/>
          </a:bodyPr>
          <a:lstStyle/>
          <a:p>
            <a:pPr indent="-339725" lvl="0" marL="457200" rtl="0" algn="l">
              <a:spcBef>
                <a:spcPts val="0"/>
              </a:spcBef>
              <a:spcAft>
                <a:spcPts val="0"/>
              </a:spcAft>
              <a:buClr>
                <a:srgbClr val="253746"/>
              </a:buClr>
              <a:buSzPts val="1750"/>
              <a:buChar char="●"/>
            </a:pPr>
            <a:r>
              <a:rPr lang="en" sz="2250">
                <a:solidFill>
                  <a:srgbClr val="253746"/>
                </a:solidFill>
                <a:highlight>
                  <a:srgbClr val="FFFFFF"/>
                </a:highlight>
              </a:rPr>
              <a:t>Encryption</a:t>
            </a:r>
            <a:endParaRPr sz="2250">
              <a:solidFill>
                <a:srgbClr val="253746"/>
              </a:solidFill>
              <a:highlight>
                <a:srgbClr val="FFFFFF"/>
              </a:highlight>
            </a:endParaRPr>
          </a:p>
          <a:p>
            <a:pPr indent="-339725" lvl="0" marL="457200" rtl="0" algn="l">
              <a:spcBef>
                <a:spcPts val="0"/>
              </a:spcBef>
              <a:spcAft>
                <a:spcPts val="0"/>
              </a:spcAft>
              <a:buClr>
                <a:srgbClr val="253746"/>
              </a:buClr>
              <a:buSzPts val="1750"/>
              <a:buFont typeface="Arial"/>
              <a:buChar char="●"/>
            </a:pPr>
            <a:r>
              <a:rPr lang="en" sz="2250">
                <a:solidFill>
                  <a:srgbClr val="253746"/>
                </a:solidFill>
                <a:highlight>
                  <a:srgbClr val="FFFFFF"/>
                </a:highlight>
              </a:rPr>
              <a:t>Ransomware</a:t>
            </a:r>
            <a:endParaRPr sz="2250">
              <a:solidFill>
                <a:srgbClr val="253746"/>
              </a:solidFill>
              <a:highlight>
                <a:srgbClr val="FFFFFF"/>
              </a:highlight>
            </a:endParaRPr>
          </a:p>
          <a:p>
            <a:pPr indent="-339725" lvl="0" marL="457200" rtl="0" algn="l">
              <a:spcBef>
                <a:spcPts val="0"/>
              </a:spcBef>
              <a:spcAft>
                <a:spcPts val="0"/>
              </a:spcAft>
              <a:buClr>
                <a:srgbClr val="253746"/>
              </a:buClr>
              <a:buSzPts val="1750"/>
              <a:buFont typeface="Arial"/>
              <a:buChar char="●"/>
            </a:pPr>
            <a:r>
              <a:rPr lang="en" sz="2250">
                <a:solidFill>
                  <a:srgbClr val="253746"/>
                </a:solidFill>
                <a:highlight>
                  <a:srgbClr val="FFFFFF"/>
                </a:highlight>
              </a:rPr>
              <a:t>DDoS Attacks</a:t>
            </a:r>
            <a:endParaRPr sz="2250">
              <a:solidFill>
                <a:srgbClr val="253746"/>
              </a:solidFill>
              <a:highlight>
                <a:srgbClr val="FFFFFF"/>
              </a:highlight>
            </a:endParaRPr>
          </a:p>
          <a:p>
            <a:pPr indent="-339725" lvl="0" marL="457200" rtl="0" algn="l">
              <a:spcBef>
                <a:spcPts val="0"/>
              </a:spcBef>
              <a:spcAft>
                <a:spcPts val="0"/>
              </a:spcAft>
              <a:buClr>
                <a:srgbClr val="253746"/>
              </a:buClr>
              <a:buSzPts val="1750"/>
              <a:buFont typeface="Arial"/>
              <a:buChar char="●"/>
            </a:pPr>
            <a:r>
              <a:rPr lang="en" sz="2250">
                <a:solidFill>
                  <a:srgbClr val="253746"/>
                </a:solidFill>
                <a:highlight>
                  <a:srgbClr val="FFFFFF"/>
                </a:highlight>
              </a:rPr>
              <a:t>Insider Threats</a:t>
            </a:r>
            <a:endParaRPr sz="2250">
              <a:solidFill>
                <a:srgbClr val="253746"/>
              </a:solidFill>
              <a:highlight>
                <a:srgbClr val="FFFFFF"/>
              </a:highlight>
            </a:endParaRPr>
          </a:p>
          <a:p>
            <a:pPr indent="-339725" lvl="0" marL="457200" rtl="0" algn="l">
              <a:spcBef>
                <a:spcPts val="0"/>
              </a:spcBef>
              <a:spcAft>
                <a:spcPts val="0"/>
              </a:spcAft>
              <a:buClr>
                <a:srgbClr val="253746"/>
              </a:buClr>
              <a:buSzPts val="1750"/>
              <a:buFont typeface="Arial"/>
              <a:buChar char="●"/>
            </a:pPr>
            <a:r>
              <a:rPr lang="en" sz="2250">
                <a:solidFill>
                  <a:srgbClr val="253746"/>
                </a:solidFill>
                <a:highlight>
                  <a:srgbClr val="FFFFFF"/>
                </a:highlight>
              </a:rPr>
              <a:t>Man-in-the-Middle Attacks</a:t>
            </a:r>
            <a:endParaRPr sz="2250">
              <a:solidFill>
                <a:srgbClr val="253746"/>
              </a:solidFill>
              <a:highlight>
                <a:srgbClr val="FFFFFF"/>
              </a:highlight>
            </a:endParaRPr>
          </a:p>
          <a:p>
            <a:pPr indent="0" lvl="0" marL="0" rtl="0" algn="l">
              <a:lnSpc>
                <a:spcPct val="150000"/>
              </a:lnSpc>
              <a:spcBef>
                <a:spcPts val="400"/>
              </a:spcBef>
              <a:spcAft>
                <a:spcPts val="1200"/>
              </a:spcAft>
              <a:buNone/>
            </a:pPr>
            <a:r>
              <a:t/>
            </a:r>
            <a:endParaRPr sz="2250">
              <a:solidFill>
                <a:srgbClr val="253746"/>
              </a:solidFill>
              <a:highlight>
                <a:srgbClr val="FFFFFF"/>
              </a:highlight>
            </a:endParaRPr>
          </a:p>
        </p:txBody>
      </p:sp>
      <p:pic>
        <p:nvPicPr>
          <p:cNvPr id="94" name="Google Shape;94;p16"/>
          <p:cNvPicPr preferRelativeResize="0"/>
          <p:nvPr/>
        </p:nvPicPr>
        <p:blipFill>
          <a:blip r:embed="rId3">
            <a:alphaModFix/>
          </a:blip>
          <a:stretch>
            <a:fillRect/>
          </a:stretch>
        </p:blipFill>
        <p:spPr>
          <a:xfrm>
            <a:off x="4847575" y="1571575"/>
            <a:ext cx="3770601" cy="2827951"/>
          </a:xfrm>
          <a:prstGeom prst="rect">
            <a:avLst/>
          </a:prstGeom>
          <a:noFill/>
          <a:ln>
            <a:noFill/>
          </a:ln>
        </p:spPr>
      </p:pic>
      <p:sp>
        <p:nvSpPr>
          <p:cNvPr id="95" name="Google Shape;95;p16"/>
          <p:cNvSpPr txBox="1"/>
          <p:nvPr/>
        </p:nvSpPr>
        <p:spPr>
          <a:xfrm>
            <a:off x="152400" y="152400"/>
            <a:ext cx="3000000" cy="369300"/>
          </a:xfrm>
          <a:prstGeom prst="rect">
            <a:avLst/>
          </a:prstGeom>
          <a:noFill/>
          <a:ln>
            <a:noFill/>
          </a:ln>
        </p:spPr>
        <p:txBody>
          <a:bodyPr anchorCtr="0" anchor="t" bIns="91425" lIns="91425" spcFirstLastPara="1" rIns="91425" wrap="square" tIns="91425">
            <a:spAutoFit/>
          </a:bodyPr>
          <a:lstStyle/>
          <a:p>
            <a:pPr indent="0" lvl="0" marL="38100" rtl="0" algn="l">
              <a:spcBef>
                <a:spcPts val="0"/>
              </a:spcBef>
              <a:spcAft>
                <a:spcPts val="0"/>
              </a:spcAft>
              <a:buNone/>
            </a:pPr>
            <a:r>
              <a:rPr lang="en" sz="1200" u="sng">
                <a:solidFill>
                  <a:srgbClr val="0000FF"/>
                </a:solidFill>
                <a:hlinkClick r:id="rId4">
                  <a:extLst>
                    <a:ext uri="{A12FA001-AC4F-418D-AE19-62706E023703}">
                      <ahyp:hlinkClr val="tx"/>
                    </a:ext>
                  </a:extLst>
                </a:hlinkClick>
              </a:rPr>
              <a:t>Visit Python's official website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600">
                <a:solidFill>
                  <a:schemeClr val="accent2"/>
                </a:solidFill>
              </a:rPr>
              <a:t>Encryption Concerns</a:t>
            </a:r>
            <a:endParaRPr sz="3600">
              <a:solidFill>
                <a:schemeClr val="accent2"/>
              </a:solidFill>
            </a:endParaRPr>
          </a:p>
        </p:txBody>
      </p:sp>
      <p:sp>
        <p:nvSpPr>
          <p:cNvPr id="101" name="Google Shape;101;p17"/>
          <p:cNvSpPr txBox="1"/>
          <p:nvPr>
            <p:ph idx="1" type="body"/>
          </p:nvPr>
        </p:nvSpPr>
        <p:spPr>
          <a:xfrm>
            <a:off x="2400262" y="1486851"/>
            <a:ext cx="6321600" cy="3002400"/>
          </a:xfrm>
          <a:prstGeom prst="rect">
            <a:avLst/>
          </a:prstGeom>
        </p:spPr>
        <p:txBody>
          <a:bodyPr anchorCtr="0" anchor="t" bIns="91425" lIns="91425" spcFirstLastPara="1" rIns="91425" wrap="square" tIns="91425">
            <a:noAutofit/>
          </a:bodyPr>
          <a:lstStyle/>
          <a:p>
            <a:pPr indent="-314325" lvl="0" marL="457200" rtl="0" algn="l">
              <a:spcBef>
                <a:spcPts val="0"/>
              </a:spcBef>
              <a:spcAft>
                <a:spcPts val="0"/>
              </a:spcAft>
              <a:buSzPts val="1350"/>
              <a:buFont typeface="Montserrat"/>
              <a:buChar char="●"/>
            </a:pPr>
            <a:r>
              <a:rPr lang="en" sz="1350">
                <a:highlight>
                  <a:srgbClr val="FFFFFF"/>
                </a:highlight>
                <a:latin typeface="Montserrat"/>
                <a:ea typeface="Montserrat"/>
                <a:cs typeface="Montserrat"/>
                <a:sym typeface="Montserrat"/>
              </a:rPr>
              <a:t>Encryption is a double-edged sword. In recent years, organizations have looked to protect sensitive data by scrambling communications, what we know as encryption. “End-to-end encryption” can create a false sense of comfort for consumers, </a:t>
            </a:r>
            <a:r>
              <a:rPr b="1" lang="en" sz="1350">
                <a:highlight>
                  <a:srgbClr val="FFFFFF"/>
                </a:highlight>
                <a:uFill>
                  <a:noFill/>
                </a:uFill>
                <a:latin typeface="Montserrat"/>
                <a:ea typeface="Montserrat"/>
                <a:cs typeface="Montserrat"/>
                <a:sym typeface="Montserrat"/>
                <a:hlinkClick r:id="rId3"/>
              </a:rPr>
              <a:t>Bloomberg recently reported</a:t>
            </a:r>
            <a:r>
              <a:rPr lang="en" sz="1350">
                <a:highlight>
                  <a:srgbClr val="FFFFFF"/>
                </a:highlight>
                <a:latin typeface="Montserrat"/>
                <a:ea typeface="Montserrat"/>
                <a:cs typeface="Montserrat"/>
                <a:sym typeface="Montserrat"/>
              </a:rPr>
              <a:t>. </a:t>
            </a:r>
            <a:br>
              <a:rPr lang="en" sz="1350">
                <a:highlight>
                  <a:srgbClr val="FFFFFF"/>
                </a:highlight>
                <a:latin typeface="Montserrat"/>
                <a:ea typeface="Montserrat"/>
                <a:cs typeface="Montserrat"/>
                <a:sym typeface="Montserrat"/>
              </a:rPr>
            </a:br>
            <a:endParaRPr sz="1350">
              <a:highlight>
                <a:srgbClr val="FFFFFF"/>
              </a:highlight>
              <a:latin typeface="Montserrat"/>
              <a:ea typeface="Montserrat"/>
              <a:cs typeface="Montserrat"/>
              <a:sym typeface="Montserrat"/>
            </a:endParaRPr>
          </a:p>
          <a:p>
            <a:pPr indent="-314325" lvl="0" marL="457200" rtl="0" algn="l">
              <a:spcBef>
                <a:spcPts val="0"/>
              </a:spcBef>
              <a:spcAft>
                <a:spcPts val="0"/>
              </a:spcAft>
              <a:buSzPts val="1350"/>
              <a:buFont typeface="Montserrat"/>
              <a:buChar char="●"/>
            </a:pPr>
            <a:r>
              <a:rPr lang="en" sz="1350">
                <a:highlight>
                  <a:srgbClr val="FFFFFF"/>
                </a:highlight>
                <a:latin typeface="Montserrat"/>
                <a:ea typeface="Montserrat"/>
                <a:cs typeface="Montserrat"/>
                <a:sym typeface="Montserrat"/>
              </a:rPr>
              <a:t>The reality is that a hacker can control the device in a variety of ways, including gaining access to the “full discussion regardless of what security precautions are built into the app you are using.” Encryption essentially gives hackers free rein to operate prior to their eventual detection and remediation.</a:t>
            </a:r>
            <a:endParaRPr sz="1350">
              <a:highlight>
                <a:srgbClr val="FFFFFF"/>
              </a:highlight>
              <a:latin typeface="Montserrat"/>
              <a:ea typeface="Montserrat"/>
              <a:cs typeface="Montserrat"/>
              <a:sym typeface="Montserrat"/>
            </a:endParaRPr>
          </a:p>
          <a:p>
            <a:pPr indent="-314325" lvl="0" marL="457200" rtl="0" algn="l">
              <a:spcBef>
                <a:spcPts val="0"/>
              </a:spcBef>
              <a:spcAft>
                <a:spcPts val="0"/>
              </a:spcAft>
              <a:buSzPts val="1350"/>
              <a:buFont typeface="Montserrat"/>
              <a:buChar char="●"/>
            </a:pPr>
            <a:r>
              <a:rPr lang="en" sz="1350">
                <a:highlight>
                  <a:srgbClr val="FFFFFF"/>
                </a:highlight>
                <a:latin typeface="Montserrat"/>
                <a:ea typeface="Montserrat"/>
                <a:cs typeface="Montserrat"/>
                <a:sym typeface="Montserrat"/>
              </a:rPr>
              <a:t> Data confidentiality will get </a:t>
            </a:r>
            <a:r>
              <a:rPr lang="en" sz="1350">
                <a:highlight>
                  <a:schemeClr val="lt1"/>
                </a:highlight>
                <a:latin typeface="Montserrat"/>
                <a:ea typeface="Montserrat"/>
                <a:cs typeface="Montserrat"/>
                <a:sym typeface="Montserrat"/>
              </a:rPr>
              <a:t>compromised.</a:t>
            </a:r>
            <a:endParaRPr sz="1350">
              <a:highlight>
                <a:srgbClr val="FFFFFF"/>
              </a:highlight>
              <a:latin typeface="Montserrat"/>
              <a:ea typeface="Montserrat"/>
              <a:cs typeface="Montserrat"/>
              <a:sym typeface="Montserrat"/>
            </a:endParaRPr>
          </a:p>
          <a:p>
            <a:pPr indent="0" lvl="0" marL="457200" rtl="0" algn="l">
              <a:spcBef>
                <a:spcPts val="400"/>
              </a:spcBef>
              <a:spcAft>
                <a:spcPts val="400"/>
              </a:spcAft>
              <a:buNone/>
            </a:pPr>
            <a:r>
              <a:t/>
            </a:r>
            <a:endParaRPr sz="1450">
              <a:highlight>
                <a:srgbClr val="FFFFFF"/>
              </a:highlight>
              <a:latin typeface="Montserrat"/>
              <a:ea typeface="Montserrat"/>
              <a:cs typeface="Montserrat"/>
              <a:sym typeface="Montserrat"/>
            </a:endParaRPr>
          </a:p>
        </p:txBody>
      </p:sp>
      <p:sp>
        <p:nvSpPr>
          <p:cNvPr id="102" name="Google Shape;102;p17"/>
          <p:cNvSpPr txBox="1"/>
          <p:nvPr/>
        </p:nvSpPr>
        <p:spPr>
          <a:xfrm flipH="1" rot="-489">
            <a:off x="231512" y="720143"/>
            <a:ext cx="2106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latin typeface="Lato"/>
              <a:ea typeface="Lato"/>
              <a:cs typeface="Lato"/>
              <a:sym typeface="Lato"/>
            </a:endParaRPr>
          </a:p>
        </p:txBody>
      </p:sp>
      <p:graphicFrame>
        <p:nvGraphicFramePr>
          <p:cNvPr id="103" name="Google Shape;103;p17"/>
          <p:cNvGraphicFramePr/>
          <p:nvPr/>
        </p:nvGraphicFramePr>
        <p:xfrm>
          <a:off x="81900" y="1066225"/>
          <a:ext cx="3000000" cy="3000000"/>
        </p:xfrm>
        <a:graphic>
          <a:graphicData uri="http://schemas.openxmlformats.org/drawingml/2006/table">
            <a:tbl>
              <a:tblPr>
                <a:noFill/>
                <a:tableStyleId>{A398FDE8-0F73-43BA-A3BB-BA4CFFE35039}</a:tableStyleId>
              </a:tblPr>
              <a:tblGrid>
                <a:gridCol w="833925"/>
                <a:gridCol w="833925"/>
                <a:gridCol w="833925"/>
              </a:tblGrid>
              <a:tr h="484375">
                <a:tc>
                  <a:txBody>
                    <a:bodyPr/>
                    <a:lstStyle/>
                    <a:p>
                      <a:pPr indent="0" lvl="0" marL="0" rtl="0" algn="l">
                        <a:spcBef>
                          <a:spcPts val="0"/>
                        </a:spcBef>
                        <a:spcAft>
                          <a:spcPts val="0"/>
                        </a:spcAft>
                        <a:buNone/>
                      </a:pPr>
                      <a:r>
                        <a:rPr lang="en"/>
                        <a:t>Item</a:t>
                      </a:r>
                      <a:endParaRPr/>
                    </a:p>
                  </a:txBody>
                  <a:tcPr marT="91425" marB="91425" marR="91425" marL="91425"/>
                </a:tc>
                <a:tc>
                  <a:txBody>
                    <a:bodyPr/>
                    <a:lstStyle/>
                    <a:p>
                      <a:pPr indent="0" lvl="0" marL="0" rtl="0" algn="l">
                        <a:spcBef>
                          <a:spcPts val="0"/>
                        </a:spcBef>
                        <a:spcAft>
                          <a:spcPts val="0"/>
                        </a:spcAft>
                        <a:buNone/>
                      </a:pPr>
                      <a:r>
                        <a:rPr lang="en"/>
                        <a:t>Quantity </a:t>
                      </a:r>
                      <a:endParaRPr/>
                    </a:p>
                  </a:txBody>
                  <a:tcPr marT="91425" marB="91425" marR="91425" marL="91425"/>
                </a:tc>
                <a:tc>
                  <a:txBody>
                    <a:bodyPr/>
                    <a:lstStyle/>
                    <a:p>
                      <a:pPr indent="0" lvl="0" marL="0" rtl="0" algn="l">
                        <a:spcBef>
                          <a:spcPts val="0"/>
                        </a:spcBef>
                        <a:spcAft>
                          <a:spcPts val="0"/>
                        </a:spcAft>
                        <a:buNone/>
                      </a:pPr>
                      <a:r>
                        <a:rPr lang="en"/>
                        <a:t>Price</a:t>
                      </a:r>
                      <a:endParaRPr/>
                    </a:p>
                  </a:txBody>
                  <a:tcPr marT="91425" marB="91425" marR="91425" marL="91425"/>
                </a:tc>
              </a:tr>
              <a:tr h="484375">
                <a:tc>
                  <a:txBody>
                    <a:bodyPr/>
                    <a:lstStyle/>
                    <a:p>
                      <a:pPr indent="0" lvl="0" marL="0" rtl="0" algn="l">
                        <a:spcBef>
                          <a:spcPts val="0"/>
                        </a:spcBef>
                        <a:spcAft>
                          <a:spcPts val="0"/>
                        </a:spcAft>
                        <a:buNone/>
                      </a:pPr>
                      <a:r>
                        <a:rPr lang="en"/>
                        <a:t>Mango</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40</a:t>
                      </a:r>
                      <a:endParaRPr/>
                    </a:p>
                  </a:txBody>
                  <a:tcPr marT="91425" marB="91425" marR="91425" marL="91425"/>
                </a:tc>
              </a:tr>
              <a:tr h="484375">
                <a:tc>
                  <a:txBody>
                    <a:bodyPr/>
                    <a:lstStyle/>
                    <a:p>
                      <a:pPr indent="0" lvl="0" marL="0" rtl="0" algn="l">
                        <a:spcBef>
                          <a:spcPts val="0"/>
                        </a:spcBef>
                        <a:spcAft>
                          <a:spcPts val="0"/>
                        </a:spcAft>
                        <a:buNone/>
                      </a:pPr>
                      <a:r>
                        <a:rPr lang="en"/>
                        <a:t>orange</a:t>
                      </a:r>
                      <a:endParaRPr/>
                    </a:p>
                  </a:txBody>
                  <a:tcPr marT="91425" marB="91425" marR="91425" marL="91425"/>
                </a:tc>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60</a:t>
                      </a:r>
                      <a:endParaRPr/>
                    </a:p>
                  </a:txBody>
                  <a:tcPr marT="91425" marB="91425" marR="91425" marL="91425"/>
                </a:tc>
              </a:tr>
              <a:tr h="484375">
                <a:tc>
                  <a:txBody>
                    <a:bodyPr/>
                    <a:lstStyle/>
                    <a:p>
                      <a:pPr indent="0" lvl="0" marL="0" rtl="0" algn="l">
                        <a:spcBef>
                          <a:spcPts val="0"/>
                        </a:spcBef>
                        <a:spcAft>
                          <a:spcPts val="0"/>
                        </a:spcAft>
                        <a:buNone/>
                      </a:pPr>
                      <a:r>
                        <a:rPr lang="en"/>
                        <a:t>banana</a:t>
                      </a:r>
                      <a:endParaRPr/>
                    </a:p>
                  </a:txBody>
                  <a:tcPr marT="91425" marB="91425" marR="91425" marL="91425"/>
                </a:tc>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80</a:t>
                      </a:r>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8"/>
          <p:cNvSpPr txBox="1"/>
          <p:nvPr>
            <p:ph type="title"/>
          </p:nvPr>
        </p:nvSpPr>
        <p:spPr>
          <a:xfrm>
            <a:off x="265500" y="683325"/>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600">
                <a:solidFill>
                  <a:schemeClr val="accent2"/>
                </a:solidFill>
              </a:rPr>
              <a:t>Ransomware</a:t>
            </a:r>
            <a:endParaRPr sz="3600">
              <a:solidFill>
                <a:schemeClr val="accent2"/>
              </a:solidFill>
            </a:endParaRPr>
          </a:p>
        </p:txBody>
      </p:sp>
      <p:sp>
        <p:nvSpPr>
          <p:cNvPr id="109" name="Google Shape;109;p18"/>
          <p:cNvSpPr txBox="1"/>
          <p:nvPr>
            <p:ph idx="2" type="body"/>
          </p:nvPr>
        </p:nvSpPr>
        <p:spPr>
          <a:xfrm>
            <a:off x="4975800" y="149875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250">
                <a:latin typeface="Montserrat"/>
                <a:ea typeface="Montserrat"/>
                <a:cs typeface="Montserrat"/>
                <a:sym typeface="Montserrat"/>
              </a:rPr>
              <a:t>Network-based ransomware can cripple systems and data. This threat is particularly alarming as it does not rely heavily on the human element to execute and bring an organization to its knees.</a:t>
            </a:r>
            <a:endParaRPr sz="1250">
              <a:latin typeface="Montserrat"/>
              <a:ea typeface="Montserrat"/>
              <a:cs typeface="Montserrat"/>
              <a:sym typeface="Montserrat"/>
            </a:endParaRPr>
          </a:p>
          <a:p>
            <a:pPr indent="0" lvl="0" marL="0" rtl="0" algn="l">
              <a:spcBef>
                <a:spcPts val="1700"/>
              </a:spcBef>
              <a:spcAft>
                <a:spcPts val="0"/>
              </a:spcAft>
              <a:buNone/>
            </a:pPr>
            <a:r>
              <a:rPr lang="en" sz="1250">
                <a:latin typeface="Montserrat"/>
                <a:ea typeface="Montserrat"/>
                <a:cs typeface="Montserrat"/>
                <a:sym typeface="Montserrat"/>
              </a:rPr>
              <a:t>Many times, to be successful with an attack, an active and unpatched workstation and an automated software update are the only set of needs. </a:t>
            </a:r>
            <a:endParaRPr sz="1250">
              <a:latin typeface="Montserrat"/>
              <a:ea typeface="Montserrat"/>
              <a:cs typeface="Montserrat"/>
              <a:sym typeface="Montserrat"/>
            </a:endParaRPr>
          </a:p>
          <a:p>
            <a:pPr indent="0" lvl="0" marL="0" rtl="0" algn="l">
              <a:spcBef>
                <a:spcPts val="1700"/>
              </a:spcBef>
              <a:spcAft>
                <a:spcPts val="0"/>
              </a:spcAft>
              <a:buClr>
                <a:schemeClr val="dk2"/>
              </a:buClr>
              <a:buSzPts val="1100"/>
              <a:buFont typeface="Arial"/>
              <a:buNone/>
            </a:pPr>
            <a:r>
              <a:rPr lang="en" sz="1250">
                <a:latin typeface="Montserrat"/>
                <a:ea typeface="Montserrat"/>
                <a:cs typeface="Montserrat"/>
                <a:sym typeface="Montserrat"/>
              </a:rPr>
              <a:t>Data can be compromised or lost altogether on an infected device. And further compounding the problem is the fact that many small to medium-sized businesses do not report ransomware attacks as they occur. The data  might be stolen, deleted or encrypted.</a:t>
            </a:r>
            <a:endParaRPr sz="1250">
              <a:latin typeface="Montserrat"/>
              <a:ea typeface="Montserrat"/>
              <a:cs typeface="Montserrat"/>
              <a:sym typeface="Montserrat"/>
            </a:endParaRPr>
          </a:p>
          <a:p>
            <a:pPr indent="0" lvl="0" marL="0" rtl="0" algn="l">
              <a:spcBef>
                <a:spcPts val="1700"/>
              </a:spcBef>
              <a:spcAft>
                <a:spcPts val="0"/>
              </a:spcAft>
              <a:buClr>
                <a:schemeClr val="dk2"/>
              </a:buClr>
              <a:buSzPts val="1100"/>
              <a:buFont typeface="Arial"/>
              <a:buNone/>
            </a:pPr>
            <a:r>
              <a:t/>
            </a:r>
            <a:endParaRPr sz="1250">
              <a:latin typeface="Montserrat"/>
              <a:ea typeface="Montserrat"/>
              <a:cs typeface="Montserrat"/>
              <a:sym typeface="Montserrat"/>
            </a:endParaRPr>
          </a:p>
          <a:p>
            <a:pPr indent="0" lvl="0" marL="0" rtl="0" algn="l">
              <a:spcBef>
                <a:spcPts val="1700"/>
              </a:spcBef>
              <a:spcAft>
                <a:spcPts val="0"/>
              </a:spcAft>
              <a:buNone/>
            </a:pPr>
            <a:r>
              <a:t/>
            </a:r>
            <a:endParaRPr sz="1250">
              <a:latin typeface="Montserrat"/>
              <a:ea typeface="Montserrat"/>
              <a:cs typeface="Montserrat"/>
              <a:sym typeface="Montserrat"/>
            </a:endParaRPr>
          </a:p>
          <a:p>
            <a:pPr indent="0" lvl="0" marL="0" rtl="0" algn="l">
              <a:spcBef>
                <a:spcPts val="400"/>
              </a:spcBef>
              <a:spcAft>
                <a:spcPts val="0"/>
              </a:spcAft>
              <a:buNone/>
            </a:pPr>
            <a:r>
              <a:t/>
            </a:r>
            <a:endParaRPr sz="2150"/>
          </a:p>
          <a:p>
            <a:pPr indent="0" lvl="0" marL="0" rtl="0" algn="l">
              <a:lnSpc>
                <a:spcPct val="150000"/>
              </a:lnSpc>
              <a:spcBef>
                <a:spcPts val="400"/>
              </a:spcBef>
              <a:spcAft>
                <a:spcPts val="1200"/>
              </a:spcAft>
              <a:buNone/>
            </a:pPr>
            <a:r>
              <a:t/>
            </a:r>
            <a:endParaRPr sz="2150"/>
          </a:p>
        </p:txBody>
      </p:sp>
      <p:pic>
        <p:nvPicPr>
          <p:cNvPr id="110" name="Google Shape;110;p18"/>
          <p:cNvPicPr preferRelativeResize="0"/>
          <p:nvPr/>
        </p:nvPicPr>
        <p:blipFill>
          <a:blip r:embed="rId3">
            <a:alphaModFix/>
          </a:blip>
          <a:stretch>
            <a:fillRect/>
          </a:stretch>
        </p:blipFill>
        <p:spPr>
          <a:xfrm>
            <a:off x="597777" y="2272225"/>
            <a:ext cx="3541225" cy="1844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9"/>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600">
                <a:solidFill>
                  <a:schemeClr val="accent2"/>
                </a:solidFill>
              </a:rPr>
              <a:t>DDos Attacks</a:t>
            </a:r>
            <a:endParaRPr sz="3600">
              <a:solidFill>
                <a:schemeClr val="accent2"/>
              </a:solidFill>
            </a:endParaRPr>
          </a:p>
        </p:txBody>
      </p:sp>
      <p:sp>
        <p:nvSpPr>
          <p:cNvPr id="116" name="Google Shape;116;p19"/>
          <p:cNvSpPr txBox="1"/>
          <p:nvPr>
            <p:ph idx="4294967295" type="body"/>
          </p:nvPr>
        </p:nvSpPr>
        <p:spPr>
          <a:xfrm>
            <a:off x="303296" y="1486850"/>
            <a:ext cx="8418600" cy="3002400"/>
          </a:xfrm>
          <a:prstGeom prst="rect">
            <a:avLst/>
          </a:prstGeom>
        </p:spPr>
        <p:txBody>
          <a:bodyPr anchorCtr="0" anchor="t" bIns="91425" lIns="91425" spcFirstLastPara="1" rIns="91425" wrap="square" tIns="91425">
            <a:noAutofit/>
          </a:bodyPr>
          <a:lstStyle/>
          <a:p>
            <a:pPr indent="-333375" lvl="0" marL="457200" rtl="0" algn="l">
              <a:lnSpc>
                <a:spcPct val="150000"/>
              </a:lnSpc>
              <a:spcBef>
                <a:spcPts val="0"/>
              </a:spcBef>
              <a:spcAft>
                <a:spcPts val="0"/>
              </a:spcAft>
              <a:buSzPts val="1650"/>
              <a:buFont typeface="Montserrat"/>
              <a:buChar char="●"/>
            </a:pPr>
            <a:r>
              <a:rPr lang="en" sz="1650">
                <a:highlight>
                  <a:srgbClr val="FFFFFF"/>
                </a:highlight>
                <a:latin typeface="Montserrat"/>
                <a:ea typeface="Montserrat"/>
                <a:cs typeface="Montserrat"/>
                <a:sym typeface="Montserrat"/>
              </a:rPr>
              <a:t>DDoS attacks come at a real cost. The severity and frequency of DDoS attacks have many network managers concerned. Hackers infiltrate organizations by flooding websites and networks with questionable traffic. </a:t>
            </a:r>
            <a:endParaRPr sz="1650">
              <a:highlight>
                <a:srgbClr val="FFFFFF"/>
              </a:highlight>
              <a:latin typeface="Montserrat"/>
              <a:ea typeface="Montserrat"/>
              <a:cs typeface="Montserrat"/>
              <a:sym typeface="Montserrat"/>
            </a:endParaRPr>
          </a:p>
          <a:p>
            <a:pPr indent="-333375" lvl="0" marL="457200" rtl="0" algn="l">
              <a:lnSpc>
                <a:spcPct val="150000"/>
              </a:lnSpc>
              <a:spcBef>
                <a:spcPts val="0"/>
              </a:spcBef>
              <a:spcAft>
                <a:spcPts val="0"/>
              </a:spcAft>
              <a:buSzPts val="1650"/>
              <a:buFont typeface="Montserrat"/>
              <a:buChar char="●"/>
            </a:pPr>
            <a:r>
              <a:rPr lang="en" sz="1650">
                <a:highlight>
                  <a:srgbClr val="FFFFFF"/>
                </a:highlight>
                <a:latin typeface="Montserrat"/>
                <a:ea typeface="Montserrat"/>
                <a:cs typeface="Montserrat"/>
                <a:sym typeface="Montserrat"/>
              </a:rPr>
              <a:t> Hackers  send multiple requests to a particular network and if the network/server is flooded with requests it might not be available to new users.</a:t>
            </a:r>
            <a:endParaRPr sz="1650">
              <a:highlight>
                <a:srgbClr val="FFFFFF"/>
              </a:highlight>
              <a:latin typeface="Montserrat"/>
              <a:ea typeface="Montserrat"/>
              <a:cs typeface="Montserrat"/>
              <a:sym typeface="Montserrat"/>
            </a:endParaRPr>
          </a:p>
          <a:p>
            <a:pPr indent="-333375" lvl="0" marL="457200" rtl="0" algn="l">
              <a:lnSpc>
                <a:spcPct val="150000"/>
              </a:lnSpc>
              <a:spcBef>
                <a:spcPts val="0"/>
              </a:spcBef>
              <a:spcAft>
                <a:spcPts val="0"/>
              </a:spcAft>
              <a:buSzPts val="1650"/>
              <a:buFont typeface="Montserrat"/>
              <a:buChar char="●"/>
            </a:pPr>
            <a:r>
              <a:rPr lang="en" sz="1650">
                <a:highlight>
                  <a:srgbClr val="FFFFFF"/>
                </a:highlight>
                <a:latin typeface="Montserrat"/>
                <a:ea typeface="Montserrat"/>
                <a:cs typeface="Montserrat"/>
                <a:sym typeface="Montserrat"/>
              </a:rPr>
              <a:t>The other channel used is the wide adoption of Internet-of-Things (IoT) technology. IoT widgets with poor security defenses are easy targets.</a:t>
            </a:r>
            <a:endParaRPr sz="2750">
              <a:highlight>
                <a:srgbClr val="FFFFFF"/>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0"/>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600">
                <a:solidFill>
                  <a:schemeClr val="accent2"/>
                </a:solidFill>
              </a:rPr>
              <a:t>Insider Threat Concerns</a:t>
            </a:r>
            <a:endParaRPr sz="3600">
              <a:solidFill>
                <a:schemeClr val="accent2"/>
              </a:solidFill>
            </a:endParaRPr>
          </a:p>
        </p:txBody>
      </p:sp>
      <p:sp>
        <p:nvSpPr>
          <p:cNvPr id="122" name="Google Shape;122;p20"/>
          <p:cNvSpPr txBox="1"/>
          <p:nvPr>
            <p:ph idx="1" type="body"/>
          </p:nvPr>
        </p:nvSpPr>
        <p:spPr>
          <a:xfrm>
            <a:off x="2400262" y="1486851"/>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50">
                <a:highlight>
                  <a:srgbClr val="FFFFFF"/>
                </a:highlight>
                <a:latin typeface="Montserrat"/>
                <a:ea typeface="Montserrat"/>
                <a:cs typeface="Montserrat"/>
                <a:sym typeface="Montserrat"/>
              </a:rPr>
              <a:t>Insider threats continue to infect organizations of all sizes. Experts estimate that insider threats are behind roughly 50 percent of data breaches, according to </a:t>
            </a:r>
            <a:r>
              <a:rPr b="1" lang="en" sz="1550">
                <a:highlight>
                  <a:srgbClr val="FFFFFF"/>
                </a:highlight>
                <a:uFill>
                  <a:noFill/>
                </a:uFill>
                <a:latin typeface="Montserrat"/>
                <a:ea typeface="Montserrat"/>
                <a:cs typeface="Montserrat"/>
                <a:sym typeface="Montserrat"/>
                <a:hlinkClick r:id="rId3"/>
              </a:rPr>
              <a:t>McKinsey &amp; Company. </a:t>
            </a:r>
            <a:r>
              <a:rPr lang="en" sz="1550">
                <a:highlight>
                  <a:srgbClr val="FFFFFF"/>
                </a:highlight>
                <a:latin typeface="Montserrat"/>
                <a:ea typeface="Montserrat"/>
                <a:cs typeface="Montserrat"/>
                <a:sym typeface="Montserrat"/>
              </a:rPr>
              <a:t>Such incidents are usually driven by financial gain or negligence.</a:t>
            </a:r>
            <a:endParaRPr sz="1550">
              <a:highlight>
                <a:srgbClr val="FFFFFF"/>
              </a:highlight>
              <a:latin typeface="Montserrat"/>
              <a:ea typeface="Montserrat"/>
              <a:cs typeface="Montserrat"/>
              <a:sym typeface="Montserrat"/>
            </a:endParaRPr>
          </a:p>
          <a:p>
            <a:pPr indent="0" lvl="0" marL="0" rtl="0" algn="l">
              <a:spcBef>
                <a:spcPts val="400"/>
              </a:spcBef>
              <a:spcAft>
                <a:spcPts val="0"/>
              </a:spcAft>
              <a:buClr>
                <a:schemeClr val="dk2"/>
              </a:buClr>
              <a:buSzPts val="1100"/>
              <a:buFont typeface="Arial"/>
              <a:buNone/>
            </a:pPr>
            <a:r>
              <a:rPr lang="en" sz="1550">
                <a:highlight>
                  <a:srgbClr val="FFFFFF"/>
                </a:highlight>
                <a:latin typeface="Montserrat"/>
                <a:ea typeface="Montserrat"/>
                <a:cs typeface="Montserrat"/>
                <a:sym typeface="Montserrat"/>
              </a:rPr>
              <a:t>Though the thought process behind insider threats is gaining popularity within organizations, enterprises may not always be proactive as the majority of network security defenses are configured to protect from external threats.</a:t>
            </a:r>
            <a:endParaRPr sz="1550">
              <a:highlight>
                <a:srgbClr val="FFFFFF"/>
              </a:highlight>
              <a:latin typeface="Montserrat"/>
              <a:ea typeface="Montserrat"/>
              <a:cs typeface="Montserrat"/>
              <a:sym typeface="Montserrat"/>
            </a:endParaRPr>
          </a:p>
          <a:p>
            <a:pPr indent="0" lvl="0" marL="0" rtl="0" algn="l">
              <a:spcBef>
                <a:spcPts val="1700"/>
              </a:spcBef>
              <a:spcAft>
                <a:spcPts val="0"/>
              </a:spcAft>
              <a:buNone/>
            </a:pPr>
            <a:r>
              <a:t/>
            </a:r>
            <a:endParaRPr sz="1750">
              <a:highlight>
                <a:srgbClr val="FFFFFF"/>
              </a:highlight>
              <a:latin typeface="Montserrat"/>
              <a:ea typeface="Montserrat"/>
              <a:cs typeface="Montserrat"/>
              <a:sym typeface="Montserrat"/>
            </a:endParaRPr>
          </a:p>
          <a:p>
            <a:pPr indent="0" lvl="0" marL="0" rtl="0" algn="l">
              <a:spcBef>
                <a:spcPts val="400"/>
              </a:spcBef>
              <a:spcAft>
                <a:spcPts val="0"/>
              </a:spcAft>
              <a:buNone/>
            </a:pPr>
            <a:r>
              <a:t/>
            </a:r>
            <a:endParaRPr sz="2650">
              <a:highlight>
                <a:srgbClr val="FFFFFF"/>
              </a:highlight>
            </a:endParaRPr>
          </a:p>
          <a:p>
            <a:pPr indent="0" lvl="0" marL="0" rtl="0" algn="l">
              <a:lnSpc>
                <a:spcPct val="150000"/>
              </a:lnSpc>
              <a:spcBef>
                <a:spcPts val="400"/>
              </a:spcBef>
              <a:spcAft>
                <a:spcPts val="1200"/>
              </a:spcAft>
              <a:buNone/>
            </a:pPr>
            <a:r>
              <a:t/>
            </a:r>
            <a:endParaRPr sz="2650">
              <a:highlight>
                <a:srgbClr val="FFFFFF"/>
              </a:highlight>
            </a:endParaRPr>
          </a:p>
        </p:txBody>
      </p:sp>
      <p:pic>
        <p:nvPicPr>
          <p:cNvPr id="123" name="Google Shape;123;p20"/>
          <p:cNvPicPr preferRelativeResize="0"/>
          <p:nvPr/>
        </p:nvPicPr>
        <p:blipFill>
          <a:blip r:embed="rId4">
            <a:alphaModFix/>
          </a:blip>
          <a:stretch>
            <a:fillRect/>
          </a:stretch>
        </p:blipFill>
        <p:spPr>
          <a:xfrm>
            <a:off x="164500" y="1678388"/>
            <a:ext cx="2095462" cy="261932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600">
                <a:solidFill>
                  <a:schemeClr val="accent2"/>
                </a:solidFill>
              </a:rPr>
              <a:t>Man-In-The-Middle</a:t>
            </a:r>
            <a:endParaRPr sz="3600">
              <a:solidFill>
                <a:schemeClr val="accent2"/>
              </a:solidFill>
            </a:endParaRPr>
          </a:p>
        </p:txBody>
      </p:sp>
      <p:sp>
        <p:nvSpPr>
          <p:cNvPr id="129" name="Google Shape;129;p21"/>
          <p:cNvSpPr txBox="1"/>
          <p:nvPr>
            <p:ph idx="4294967295" type="body"/>
          </p:nvPr>
        </p:nvSpPr>
        <p:spPr>
          <a:xfrm>
            <a:off x="303296" y="1486850"/>
            <a:ext cx="8418600" cy="3002400"/>
          </a:xfrm>
          <a:prstGeom prst="rect">
            <a:avLst/>
          </a:prstGeom>
        </p:spPr>
        <p:txBody>
          <a:bodyPr anchorCtr="0" anchor="t" bIns="91425" lIns="91425" spcFirstLastPara="1" rIns="91425" wrap="square" tIns="91425">
            <a:noAutofit/>
          </a:bodyPr>
          <a:lstStyle/>
          <a:p>
            <a:pPr indent="-333375" lvl="0" marL="457200" rtl="0" algn="l">
              <a:lnSpc>
                <a:spcPct val="150000"/>
              </a:lnSpc>
              <a:spcBef>
                <a:spcPts val="0"/>
              </a:spcBef>
              <a:spcAft>
                <a:spcPts val="0"/>
              </a:spcAft>
              <a:buSzPts val="1650"/>
              <a:buFont typeface="Montserrat"/>
              <a:buChar char="●"/>
            </a:pPr>
            <a:r>
              <a:rPr lang="en" sz="1650">
                <a:highlight>
                  <a:srgbClr val="FFFFFF"/>
                </a:highlight>
                <a:latin typeface="Montserrat"/>
                <a:ea typeface="Montserrat"/>
                <a:cs typeface="Montserrat"/>
                <a:sym typeface="Montserrat"/>
              </a:rPr>
              <a:t>A man-in-the-middle (MITM) attack occurs when hackers insert themselves into a two-party transaction. </a:t>
            </a:r>
            <a:endParaRPr sz="1650">
              <a:highlight>
                <a:srgbClr val="FFFFFF"/>
              </a:highlight>
              <a:latin typeface="Montserrat"/>
              <a:ea typeface="Montserrat"/>
              <a:cs typeface="Montserrat"/>
              <a:sym typeface="Montserrat"/>
            </a:endParaRPr>
          </a:p>
          <a:p>
            <a:pPr indent="-333375" lvl="0" marL="457200" rtl="0" algn="l">
              <a:lnSpc>
                <a:spcPct val="150000"/>
              </a:lnSpc>
              <a:spcBef>
                <a:spcPts val="0"/>
              </a:spcBef>
              <a:spcAft>
                <a:spcPts val="0"/>
              </a:spcAft>
              <a:buSzPts val="1650"/>
              <a:buFont typeface="Montserrat"/>
              <a:buChar char="●"/>
            </a:pPr>
            <a:r>
              <a:rPr lang="en" sz="1650">
                <a:highlight>
                  <a:srgbClr val="FFFFFF"/>
                </a:highlight>
                <a:latin typeface="Montserrat"/>
                <a:ea typeface="Montserrat"/>
                <a:cs typeface="Montserrat"/>
                <a:sym typeface="Montserrat"/>
              </a:rPr>
              <a:t>After interrupting the traffic, they can filter and steal data, according to Cisco. MITM attacks often occur when a visitor uses an unsecured public Wi-Fi network. </a:t>
            </a:r>
            <a:endParaRPr sz="1650">
              <a:highlight>
                <a:srgbClr val="FFFFFF"/>
              </a:highlight>
              <a:latin typeface="Montserrat"/>
              <a:ea typeface="Montserrat"/>
              <a:cs typeface="Montserrat"/>
              <a:sym typeface="Montserrat"/>
            </a:endParaRPr>
          </a:p>
          <a:p>
            <a:pPr indent="-333375" lvl="0" marL="457200" rtl="0" algn="l">
              <a:lnSpc>
                <a:spcPct val="150000"/>
              </a:lnSpc>
              <a:spcBef>
                <a:spcPts val="0"/>
              </a:spcBef>
              <a:spcAft>
                <a:spcPts val="0"/>
              </a:spcAft>
              <a:buSzPts val="1650"/>
              <a:buFont typeface="Montserrat"/>
              <a:buChar char="●"/>
            </a:pPr>
            <a:r>
              <a:rPr lang="en" sz="1650">
                <a:highlight>
                  <a:srgbClr val="FFFFFF"/>
                </a:highlight>
                <a:latin typeface="Montserrat"/>
                <a:ea typeface="Montserrat"/>
                <a:cs typeface="Montserrat"/>
                <a:sym typeface="Montserrat"/>
              </a:rPr>
              <a:t>Attackers insert themselves between the visitor and the network, and then use malware to install software and use data maliciously.</a:t>
            </a:r>
            <a:endParaRPr sz="1650">
              <a:highlight>
                <a:srgbClr val="FFFFFF"/>
              </a:highlight>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